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300" r:id="rId4"/>
    <p:sldId id="301" r:id="rId5"/>
    <p:sldId id="302" r:id="rId6"/>
    <p:sldId id="303" r:id="rId7"/>
    <p:sldId id="304" r:id="rId8"/>
    <p:sldId id="305" r:id="rId9"/>
    <p:sldId id="264" r:id="rId10"/>
    <p:sldId id="265" r:id="rId11"/>
    <p:sldId id="298" r:id="rId12"/>
    <p:sldId id="299" r:id="rId13"/>
    <p:sldId id="283" r:id="rId14"/>
    <p:sldId id="277" r:id="rId15"/>
    <p:sldId id="278" r:id="rId16"/>
    <p:sldId id="270" r:id="rId17"/>
    <p:sldId id="280" r:id="rId18"/>
    <p:sldId id="268" r:id="rId19"/>
    <p:sldId id="269" r:id="rId20"/>
    <p:sldId id="272" r:id="rId21"/>
    <p:sldId id="273" r:id="rId22"/>
    <p:sldId id="285" r:id="rId23"/>
    <p:sldId id="292" r:id="rId24"/>
    <p:sldId id="276" r:id="rId25"/>
    <p:sldId id="294" r:id="rId26"/>
    <p:sldId id="296" r:id="rId27"/>
    <p:sldId id="295" r:id="rId28"/>
  </p:sldIdLst>
  <p:sldSz cx="12192000" cy="6858000"/>
  <p:notesSz cx="6858000" cy="9144000"/>
  <p:embeddedFontLst>
    <p:embeddedFont>
      <p:font typeface="DX경필명조B" panose="02010606000101010101" pitchFamily="2" charset="-127"/>
      <p:regular r:id="rId30"/>
    </p:embeddedFont>
    <p:embeddedFont>
      <p:font typeface="나눔스퀘어 ExtraBold" panose="020B0600000101010101" pitchFamily="50" charset="-127"/>
      <p:bold r:id="rId31"/>
    </p:embeddedFont>
    <p:embeddedFont>
      <p:font typeface="210 콤퓨타세탁 R" panose="02020603020101020101" pitchFamily="18" charset="-127"/>
      <p:regular r:id="rId32"/>
    </p:embeddedFont>
    <p:embeddedFont>
      <p:font typeface="나눔스퀘어 Light" panose="020B0600000101010101" pitchFamily="50" charset="-127"/>
      <p:regular r:id="rId33"/>
    </p:embeddedFont>
    <p:embeddedFont>
      <p:font typeface="나눔스퀘어 Bold" panose="020B0600000101010101" pitchFamily="50" charset="-127"/>
      <p:bold r:id="rId34"/>
    </p:embeddedFont>
    <p:embeddedFont>
      <p:font typeface="a하늬바람B" panose="02020600000000000000" pitchFamily="18" charset="-127"/>
      <p:regular r:id="rId35"/>
    </p:embeddedFont>
    <p:embeddedFont>
      <p:font typeface="조선일보명조" panose="02030304000000000000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ndms4573@naver.com" initials="w" lastIdx="1" clrIdx="0">
    <p:extLst>
      <p:ext uri="{19B8F6BF-5375-455C-9EA6-DF929625EA0E}">
        <p15:presenceInfo xmlns:p15="http://schemas.microsoft.com/office/powerpoint/2012/main" userId="f7cff0a2944fb5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75"/>
    <a:srgbClr val="A3731D"/>
    <a:srgbClr val="000000"/>
    <a:srgbClr val="C5DFD2"/>
    <a:srgbClr val="E6E9ED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5" autoAdjust="0"/>
    <p:restoredTop sz="85645" autoAdjust="0"/>
  </p:normalViewPr>
  <p:slideViewPr>
    <p:cSldViewPr snapToGrid="0">
      <p:cViewPr varScale="1">
        <p:scale>
          <a:sx n="68" d="100"/>
          <a:sy n="68" d="100"/>
        </p:scale>
        <p:origin x="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954274431085183E-2"/>
          <c:y val="0.20988707864830919"/>
          <c:w val="0.98150442789336145"/>
          <c:h val="0.7901129213516908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5</c:v>
                </c:pt>
                <c:pt idx="6">
                  <c:v>6</c:v>
                </c:pt>
                <c:pt idx="7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EE-484B-AB62-2590946015C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29745151"/>
        <c:axId val="1629747647"/>
      </c:lineChart>
      <c:catAx>
        <c:axId val="1629745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9747647"/>
        <c:crosses val="autoZero"/>
        <c:auto val="1"/>
        <c:lblAlgn val="ctr"/>
        <c:lblOffset val="100"/>
        <c:noMultiLvlLbl val="0"/>
      </c:catAx>
      <c:valAx>
        <c:axId val="1629747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974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330381404425588E-2"/>
          <c:y val="0.20034675689156786"/>
          <c:w val="0.98150442789336145"/>
          <c:h val="0.79011292135169087"/>
        </c:manualLayout>
      </c:layout>
      <c:lineChart>
        <c:grouping val="standar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Sheet1!$B$2:$B$9</c:f>
              <c:numCache>
                <c:formatCode>General</c:formatCode>
                <c:ptCount val="8"/>
                <c:pt idx="0">
                  <c:v>85</c:v>
                </c:pt>
                <c:pt idx="1">
                  <c:v>75</c:v>
                </c:pt>
                <c:pt idx="2">
                  <c:v>91</c:v>
                </c:pt>
                <c:pt idx="3">
                  <c:v>90</c:v>
                </c:pt>
                <c:pt idx="4">
                  <c:v>88</c:v>
                </c:pt>
                <c:pt idx="5">
                  <c:v>77</c:v>
                </c:pt>
                <c:pt idx="6">
                  <c:v>82</c:v>
                </c:pt>
                <c:pt idx="7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8B-4BDB-8049-183AEF906CC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29745151"/>
        <c:axId val="1629747647"/>
      </c:lineChart>
      <c:catAx>
        <c:axId val="1629745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9747647"/>
        <c:crosses val="autoZero"/>
        <c:auto val="1"/>
        <c:lblAlgn val="ctr"/>
        <c:lblOffset val="100"/>
        <c:noMultiLvlLbl val="0"/>
      </c:catAx>
      <c:valAx>
        <c:axId val="1629747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974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330381404425588E-2"/>
          <c:y val="0.20034675689156786"/>
          <c:w val="0.98150442789336145"/>
          <c:h val="0.79011292135169087"/>
        </c:manualLayout>
      </c:layout>
      <c:lineChart>
        <c:grouping val="standar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Sheet1!$B$2:$B$9</c:f>
              <c:numCache>
                <c:formatCode>General</c:formatCode>
                <c:ptCount val="8"/>
                <c:pt idx="0">
                  <c:v>85</c:v>
                </c:pt>
                <c:pt idx="1">
                  <c:v>75</c:v>
                </c:pt>
                <c:pt idx="2">
                  <c:v>91</c:v>
                </c:pt>
                <c:pt idx="3">
                  <c:v>90</c:v>
                </c:pt>
                <c:pt idx="4">
                  <c:v>88</c:v>
                </c:pt>
                <c:pt idx="5">
                  <c:v>77</c:v>
                </c:pt>
                <c:pt idx="6">
                  <c:v>82</c:v>
                </c:pt>
                <c:pt idx="7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D4-4190-AF30-F8F40243FA8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29745151"/>
        <c:axId val="1629747647"/>
      </c:lineChart>
      <c:catAx>
        <c:axId val="1629745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9747647"/>
        <c:crosses val="autoZero"/>
        <c:auto val="1"/>
        <c:lblAlgn val="ctr"/>
        <c:lblOffset val="100"/>
        <c:noMultiLvlLbl val="0"/>
      </c:catAx>
      <c:valAx>
        <c:axId val="1629747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974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0DCF8-2C13-4EDD-96DB-C68E05ED9C46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C44B4-C389-4FB5-8707-FA628C7AA5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459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</a:t>
            </a:r>
            <a:r>
              <a:rPr lang="en-US" altLang="ko-KR" dirty="0" smtClean="0"/>
              <a:t>8</a:t>
            </a:r>
            <a:r>
              <a:rPr lang="ko-KR" altLang="en-US" dirty="0" smtClean="0"/>
              <a:t>조 </a:t>
            </a:r>
            <a:r>
              <a:rPr lang="ko-KR" altLang="en-US" dirty="0" err="1" smtClean="0"/>
              <a:t>돈마이의</a:t>
            </a:r>
            <a:r>
              <a:rPr lang="ko-KR" altLang="en-US" dirty="0" smtClean="0"/>
              <a:t> 프로젝트 </a:t>
            </a:r>
            <a:r>
              <a:rPr lang="ko-KR" altLang="en-US" dirty="0" err="1" smtClean="0"/>
              <a:t>코모레비를</a:t>
            </a:r>
            <a:r>
              <a:rPr lang="ko-KR" altLang="en-US" dirty="0" smtClean="0"/>
              <a:t> 발표하게 된 발표자 이상진이라고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잘 부탁드리겠습니다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54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첫번째론 높이에 따라 미세먼지 농도가 다르게 측정되는 점이었습니다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초 정도 되는 영상을 보시겠습니다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보시는 바와 같이 측정소의 높이가 높게 설정되어있기 때문에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저희가 생활하는 지상에서는 측정된 값보다 더 많은 미세먼지를 마셔야만 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553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두번째론 농도 측정 범위가 너무 넓다는 점입니다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현재 보시는 사진자료는 네이버에서 검색한 대구 달성군과 동구의 미세먼지 농도입니다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자료들은 에어코리아라는 국가기관에서 데이터를 가져오는데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정작 에어코리아에 등록된 측정기는</a:t>
            </a:r>
          </a:p>
          <a:p>
            <a:r>
              <a:rPr lang="ko-KR" altLang="en-US" dirty="0" smtClean="0"/>
              <a:t>달성군엔 고작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동구에는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뿐이었습니다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910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심지어 측정기가 없는 지역임에도 검색 시 미세먼지 농도가 나오는 것을 확인할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경상북도 영덕의 미세먼지 농도를 검색해 보았는데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에어코리아에는 영덕에는 측정기가 없다는 결과가 나왔습니다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과연 이러한 자료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믿으며 사용할 수 있을까요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저희는 이러한 문제에 초점을 맞춰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저희들이 실제로 호흡하는 높이에서 많이 활동하는 지역의 공기를 측정할 수 있고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err="1" smtClean="0"/>
              <a:t>어느위치에서</a:t>
            </a:r>
            <a:r>
              <a:rPr lang="ko-KR" altLang="en-US" dirty="0" smtClean="0"/>
              <a:t> 이러한 데이터가 수집되었는지 명확하게 볼 수 있는 서비스를 개발하기로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96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서비스는 미세먼지 관측 및 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관제 서비스 두 가지로 나뉩니다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68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대기 상태 관측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 대기오염 측정기는 실내용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실외용</a:t>
            </a:r>
            <a:r>
              <a:rPr lang="ko-KR" altLang="en-US" dirty="0" smtClean="0"/>
              <a:t> 두가지로 제작되어 설치됩니다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공통적으로 온도와 습도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미세먼지를 측정합니다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거기에 부가적으로 </a:t>
            </a:r>
            <a:r>
              <a:rPr lang="ko-KR" altLang="en-US" dirty="0" err="1" smtClean="0"/>
              <a:t>실내용에는</a:t>
            </a:r>
            <a:r>
              <a:rPr lang="ko-KR" altLang="en-US" dirty="0" smtClean="0"/>
              <a:t> 이산화탄소</a:t>
            </a:r>
            <a:r>
              <a:rPr lang="en-US" altLang="ko-KR" dirty="0" smtClean="0"/>
              <a:t>, VOCs</a:t>
            </a:r>
            <a:r>
              <a:rPr lang="ko-KR" altLang="en-US" dirty="0" smtClean="0"/>
              <a:t>를 추가로 측정합니다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88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여기서 </a:t>
            </a:r>
            <a:r>
              <a:rPr lang="en-US" altLang="ko-KR" dirty="0" smtClean="0"/>
              <a:t>VOCs</a:t>
            </a:r>
            <a:r>
              <a:rPr lang="ko-KR" altLang="en-US" dirty="0" smtClean="0"/>
              <a:t>는 휘발성유기화합물 이라는 것으로서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벤젠이나 포름알데히드 등 담배에 들어있는 발암물질이며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집안의 가구나 물건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건물의 건축자재 등에서 지속적으로 배출되는 물질입니다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실외보다 실내에서 지내는 시간이 많고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기본적으로 밀폐된 공간이기 때문에 미세먼지 뿐만 아니라 이산화탄소와 </a:t>
            </a:r>
            <a:r>
              <a:rPr lang="en-US" altLang="ko-KR" dirty="0" smtClean="0"/>
              <a:t>VOCs</a:t>
            </a:r>
            <a:r>
              <a:rPr lang="ko-KR" altLang="en-US" dirty="0" smtClean="0"/>
              <a:t>를 부가적으로 측정하기로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351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사용자는 웹과 모바일에서 관측된 정보를 확인할 수 있는데  </a:t>
            </a:r>
          </a:p>
          <a:p>
            <a:r>
              <a:rPr lang="ko-KR" altLang="en-US" dirty="0" smtClean="0"/>
              <a:t>웹에서는 이렇게 수집된 대기 정보를 원하는 장소 위주로 확인할 수 있으며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132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모바일에서는 사용자의 집에 설치된 정보를 중심으로 확인할 수 있으며 기준치 초과시 경고</a:t>
            </a:r>
            <a:r>
              <a:rPr lang="ko-KR" altLang="en-US" baseline="0" dirty="0" smtClean="0"/>
              <a:t> 알림을 보냅니다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24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관제 서비스입니다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관제 서비스는 </a:t>
            </a:r>
            <a:r>
              <a:rPr lang="en-US" altLang="ko-KR" dirty="0" smtClean="0"/>
              <a:t>B2B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B2C</a:t>
            </a:r>
            <a:r>
              <a:rPr lang="ko-KR" altLang="en-US" dirty="0" smtClean="0"/>
              <a:t>로 나누어집니다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smtClean="0"/>
              <a:t>B2B</a:t>
            </a:r>
            <a:r>
              <a:rPr lang="ko-KR" altLang="en-US" dirty="0" smtClean="0"/>
              <a:t>의 관제 서비스는 대기오염 측정기의 설치와 전반적인 관리를 지원해 주는 서비스입니다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미세먼지의 수치가 비정상적이거나 데이터가 송신되지 않는 경우 관리자에게 알림이 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알림을 바탕으로 고장 신고를 할 수 있도록 하는 서비스를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14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사용자가 정한 기준에 따라 대기오염 측정기를 구분하고 웹에서 전체적인 측정기에 대한 미세먼지 농도를 확인해 차후 예방책을 세울 수 있게 도움을 줄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610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목차는 개발배경부터  </a:t>
            </a:r>
            <a:r>
              <a:rPr lang="ko-KR" altLang="en-US" dirty="0" err="1" smtClean="0"/>
              <a:t>개발일정</a:t>
            </a:r>
            <a:r>
              <a:rPr lang="ko-KR" altLang="en-US" dirty="0" smtClean="0"/>
              <a:t> 순으로 진행하도록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374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B2C</a:t>
            </a:r>
            <a:r>
              <a:rPr lang="ko-KR" altLang="en-US" dirty="0" smtClean="0"/>
              <a:t>의 관제 서비스는 사용자의 지난 날의 날씨와 대기오염 정보를 볼 수 있게 해주고 그에 대한 예방책을 알려줍니다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228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또한 사용자가 입력한 정보에 맞춰 입력된 정보에 맞는 대기 상태를 받아볼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132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서비스 흐름도입니다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관측기에서 관측된 데이터들을 서버로 보내고</a:t>
            </a:r>
          </a:p>
          <a:p>
            <a:r>
              <a:rPr lang="ko-KR" altLang="en-US" dirty="0" smtClean="0"/>
              <a:t>관제 서비스에서는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B2B</a:t>
            </a:r>
            <a:r>
              <a:rPr lang="ko-KR" altLang="en-US" dirty="0" smtClean="0"/>
              <a:t>의 서비스로서 </a:t>
            </a:r>
            <a:r>
              <a:rPr lang="ko-KR" altLang="en-US" dirty="0" err="1" smtClean="0"/>
              <a:t>전송받은</a:t>
            </a:r>
            <a:r>
              <a:rPr lang="ko-KR" altLang="en-US" dirty="0" smtClean="0"/>
              <a:t> 데이터로 제품 관리 및 데이터 관리 및 오류 </a:t>
            </a:r>
            <a:r>
              <a:rPr lang="ko-KR" altLang="en-US" dirty="0" err="1" smtClean="0"/>
              <a:t>알람</a:t>
            </a:r>
            <a:endParaRPr lang="ko-KR" altLang="en-US" dirty="0" smtClean="0"/>
          </a:p>
          <a:p>
            <a:r>
              <a:rPr lang="en-US" altLang="ko-KR" dirty="0" smtClean="0"/>
              <a:t>B2C</a:t>
            </a:r>
            <a:r>
              <a:rPr lang="ko-KR" altLang="en-US" dirty="0" smtClean="0"/>
              <a:t>의 서비스로서 실내</a:t>
            </a:r>
            <a:r>
              <a:rPr lang="en-US" altLang="ko-KR" dirty="0" smtClean="0"/>
              <a:t>/</a:t>
            </a:r>
            <a:r>
              <a:rPr lang="ko-KR" altLang="en-US" dirty="0" smtClean="0"/>
              <a:t>외 </a:t>
            </a:r>
            <a:r>
              <a:rPr lang="ko-KR" altLang="en-US" dirty="0" err="1" smtClean="0"/>
              <a:t>대기정보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미세먼지 기록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등록된 정보에 따른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알림 서비스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434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사용 기술입니다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사용기술로는 </a:t>
            </a:r>
            <a:r>
              <a:rPr lang="ko-KR" altLang="en-US" dirty="0" err="1" smtClean="0"/>
              <a:t>프론트엔드에서는</a:t>
            </a:r>
            <a:r>
              <a:rPr lang="ko-KR" altLang="en-US" dirty="0" smtClean="0"/>
              <a:t> 데이터 시각화를 위한 </a:t>
            </a:r>
            <a:r>
              <a:rPr lang="en-US" altLang="ko-KR" dirty="0" smtClean="0"/>
              <a:t>d3.js</a:t>
            </a:r>
            <a:r>
              <a:rPr lang="ko-KR" altLang="en-US" dirty="0" smtClean="0"/>
              <a:t>와 다양한 처리를 위한 </a:t>
            </a:r>
            <a:r>
              <a:rPr lang="en-US" altLang="ko-KR" dirty="0" smtClean="0"/>
              <a:t>vue.js</a:t>
            </a:r>
          </a:p>
          <a:p>
            <a:r>
              <a:rPr lang="ko-KR" altLang="en-US" dirty="0" err="1" smtClean="0"/>
              <a:t>백엔드에선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aws</a:t>
            </a:r>
            <a:r>
              <a:rPr lang="en-US" altLang="ko-KR" dirty="0" smtClean="0"/>
              <a:t> ec2, </a:t>
            </a:r>
            <a:r>
              <a:rPr lang="ko-KR" altLang="en-US" dirty="0" smtClean="0"/>
              <a:t>서버는 </a:t>
            </a:r>
            <a:r>
              <a:rPr lang="en-US" altLang="ko-KR" dirty="0" smtClean="0"/>
              <a:t>apache, </a:t>
            </a:r>
            <a:r>
              <a:rPr lang="ko-KR" altLang="en-US" dirty="0" err="1" smtClean="0"/>
              <a:t>디비는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어플은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웹앱으로</a:t>
            </a:r>
            <a:r>
              <a:rPr lang="ko-KR" altLang="en-US" dirty="0" smtClean="0"/>
              <a:t> 만들기 위해 </a:t>
            </a:r>
            <a:r>
              <a:rPr lang="en-US" altLang="ko-KR" dirty="0" smtClean="0"/>
              <a:t>PWA</a:t>
            </a:r>
          </a:p>
          <a:p>
            <a:r>
              <a:rPr lang="ko-KR" altLang="en-US" dirty="0" smtClean="0"/>
              <a:t>하드웨어는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사용하고 통신을 위해 </a:t>
            </a:r>
            <a:r>
              <a:rPr lang="ko-KR" altLang="en-US" dirty="0" err="1" smtClean="0"/>
              <a:t>로라통신을</a:t>
            </a:r>
            <a:r>
              <a:rPr lang="ko-KR" altLang="en-US" dirty="0" smtClean="0"/>
              <a:t> 사용합니다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DC942-83D1-4492-97ED-C44F0AA7DB2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815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기대 효과입니다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312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개발 일정으로는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월에 개발환경 구축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 설계 및 </a:t>
            </a:r>
            <a:r>
              <a:rPr lang="ko-KR" altLang="en-US" dirty="0" err="1" smtClean="0"/>
              <a:t>디비설계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설계하고</a:t>
            </a:r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월과 </a:t>
            </a:r>
            <a:r>
              <a:rPr lang="en-US" altLang="ko-KR" dirty="0" smtClean="0"/>
              <a:t>4</a:t>
            </a:r>
            <a:r>
              <a:rPr lang="ko-KR" altLang="en-US" dirty="0" smtClean="0"/>
              <a:t>월 주요 서비스를 개발할 계획입니다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월달에</a:t>
            </a:r>
            <a:r>
              <a:rPr lang="ko-KR" altLang="en-US" dirty="0" smtClean="0"/>
              <a:t> 프로토타입의 테스트 및 디버깅을 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000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들어주셔서 감사합니다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C44B4-C389-4FB5-8707-FA628C7AA5A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853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들어주셔서 감사합니다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99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서비스 소개입니다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저희 </a:t>
            </a:r>
            <a:r>
              <a:rPr lang="ko-KR" altLang="en-US" dirty="0" err="1" smtClean="0"/>
              <a:t>코모레비는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IOT</a:t>
            </a:r>
            <a:r>
              <a:rPr lang="ko-KR" altLang="en-US" dirty="0" smtClean="0"/>
              <a:t>를 기반으로 한 대기오염 측정 및 모니터링 서비스입니다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왜 저희가 이러한 서비스를 생각하게 되었는지 보시겠습니다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712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사진은 </a:t>
            </a:r>
            <a:r>
              <a:rPr lang="en-US" altLang="ko-KR" dirty="0" smtClean="0"/>
              <a:t>2019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13</a:t>
            </a:r>
            <a:r>
              <a:rPr lang="ko-KR" altLang="en-US" dirty="0" smtClean="0"/>
              <a:t>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이번달에</a:t>
            </a:r>
            <a:r>
              <a:rPr lang="ko-KR" altLang="en-US" dirty="0" smtClean="0"/>
              <a:t> 가장 미세먼지가 심각했던 날의 서울의 풍경입니다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믿기십니까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앞이 보이지 않을 정도로 미세먼지가 심각한 것을 알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이 사진은 하늘은 맑지만 중간에 낀 미세먼지로 인해 밑에 있는 사람들은 정작 맑은 하늘은 볼 수 없는 현 상황을 아주 잘 나타내주고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0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대체 이 </a:t>
            </a:r>
            <a:r>
              <a:rPr lang="ko-KR" altLang="en-US" dirty="0" err="1" smtClean="0"/>
              <a:t>미세먼지란</a:t>
            </a:r>
            <a:r>
              <a:rPr lang="ko-KR" altLang="en-US" dirty="0" smtClean="0"/>
              <a:t> 무엇인가에 대해 먼저 설명을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미세먼지란</a:t>
            </a:r>
            <a:r>
              <a:rPr lang="ko-KR" altLang="en-US" dirty="0" smtClean="0"/>
              <a:t> 지름 </a:t>
            </a:r>
            <a:r>
              <a:rPr lang="en-US" altLang="ko-KR" dirty="0" smtClean="0"/>
              <a:t>10μm(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이하의 아주 작은 먼지를 말합니다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이렇게 말하면 </a:t>
            </a:r>
            <a:r>
              <a:rPr lang="ko-KR" altLang="en-US" dirty="0" err="1" smtClean="0"/>
              <a:t>어느정도의</a:t>
            </a:r>
            <a:r>
              <a:rPr lang="ko-KR" altLang="en-US" dirty="0" smtClean="0"/>
              <a:t> 크기인가 감이 잘 잡히지 않을 것이기 때문에 사진자료를 함께 보시겠습니다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 보시는 이 긴 것이 사람 머리카락인데요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머리카락은 약 지름 </a:t>
            </a:r>
            <a:r>
              <a:rPr lang="en-US" altLang="ko-KR" dirty="0" smtClean="0"/>
              <a:t>50~70μm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머리카락 왼쪽에 있는 것이 해변의 고운 모래입자인데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모래는 약 지름</a:t>
            </a:r>
            <a:r>
              <a:rPr lang="en-US" altLang="ko-KR" dirty="0" smtClean="0"/>
              <a:t>90μm</a:t>
            </a:r>
            <a:r>
              <a:rPr lang="ko-KR" altLang="en-US" dirty="0" smtClean="0"/>
              <a:t>의 크기입니다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그러나 여기 보시는 이 파란색 동그라미들이 </a:t>
            </a:r>
            <a:r>
              <a:rPr lang="en-US" altLang="ko-KR" dirty="0" smtClean="0"/>
              <a:t>PM10</a:t>
            </a:r>
            <a:r>
              <a:rPr lang="ko-KR" altLang="en-US" dirty="0" smtClean="0"/>
              <a:t>의 미세먼지 크기입니다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머리카락의 약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분의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크기정도라고 생각하시면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이 파란색 동그라미를 잘 살펴보시면 더욱 작은 빨간색 동그라미들을 볼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이것은 미세먼지보다 더 작은</a:t>
            </a:r>
            <a:r>
              <a:rPr lang="en-US" altLang="ko-KR" dirty="0" smtClean="0"/>
              <a:t>, PM2.5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초미세먼지</a:t>
            </a:r>
            <a:r>
              <a:rPr lang="ko-KR" altLang="en-US" dirty="0" smtClean="0"/>
              <a:t> 크기입니다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 </a:t>
            </a:r>
            <a:r>
              <a:rPr lang="en-US" altLang="ko-KR" dirty="0" smtClean="0"/>
              <a:t>PM</a:t>
            </a:r>
            <a:r>
              <a:rPr lang="ko-KR" altLang="en-US" dirty="0" smtClean="0"/>
              <a:t>이란 부유성 고형물</a:t>
            </a:r>
            <a:r>
              <a:rPr lang="en-US" altLang="ko-KR" dirty="0" smtClean="0"/>
              <a:t>, Particulate Matter</a:t>
            </a:r>
            <a:r>
              <a:rPr lang="ko-KR" altLang="en-US" dirty="0" smtClean="0"/>
              <a:t>의 약자로서 </a:t>
            </a:r>
            <a:r>
              <a:rPr lang="en-US" altLang="ko-KR" dirty="0" err="1" smtClean="0"/>
              <a:t>μm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대신하여 쓰는 용어입니다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PM10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10μm(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지름</a:t>
            </a:r>
            <a:r>
              <a:rPr lang="en-US" altLang="ko-KR" dirty="0" smtClean="0"/>
              <a:t>, PM2.5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2.5μm(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지름이라는 것을 의미입니다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644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이러한 아주 작은 미세먼지가 대체 우리에게 어떤 피해를 끼치고 있는가에 대하여 설명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 보시는 사진은 미세먼지가 인체에 끼치는 영향을 아주 간단명료하게 설명하고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이처럼 미세먼지는 기관지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눈과 같은 신체 </a:t>
            </a:r>
            <a:r>
              <a:rPr lang="ko-KR" altLang="en-US" dirty="0" err="1" smtClean="0"/>
              <a:t>중요부위에</a:t>
            </a:r>
            <a:r>
              <a:rPr lang="ko-KR" altLang="en-US" dirty="0" smtClean="0"/>
              <a:t> 큰 영향을 끼칠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473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대체 이런 해로운 미세먼지의 원인이 무엇인가하면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간단명료하게 이것이다</a:t>
            </a:r>
            <a:r>
              <a:rPr lang="en-US" altLang="ko-KR" dirty="0" smtClean="0"/>
              <a:t>!</a:t>
            </a:r>
            <a:r>
              <a:rPr lang="ko-KR" altLang="en-US" dirty="0" smtClean="0"/>
              <a:t>라고 말할 순 없습니다만</a:t>
            </a:r>
          </a:p>
          <a:p>
            <a:r>
              <a:rPr lang="ko-KR" altLang="en-US" dirty="0" smtClean="0"/>
              <a:t>화력발전이나 선박에서 나오는 매연이 주 유발 원인으로 알려져 있으며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한국에 유입되는 미세먼지는 대부분이 중국에서 유입된다는 연구결과가 나왔습니다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779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미세먼지를 근본적으로 해결할 수 있는 방법은 없으며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물을 자주 </a:t>
            </a:r>
            <a:r>
              <a:rPr lang="ko-KR" altLang="en-US" dirty="0" err="1" smtClean="0"/>
              <a:t>마신다던가</a:t>
            </a:r>
            <a:r>
              <a:rPr lang="ko-KR" altLang="en-US" dirty="0" smtClean="0"/>
              <a:t> 외출할 때 마스크를 착용하는 등의 방식으로</a:t>
            </a:r>
          </a:p>
          <a:p>
            <a:r>
              <a:rPr lang="ko-KR" altLang="en-US" dirty="0" smtClean="0"/>
              <a:t>유입되는 미세먼지를 최대한 줄이는 방법밖에 없습니다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현실때문에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저희는 미세먼지 농도의 정도를 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심각할 땐 </a:t>
            </a:r>
            <a:r>
              <a:rPr lang="ko-KR" altLang="en-US" dirty="0" err="1" smtClean="0"/>
              <a:t>외출음을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삼가한다던지</a:t>
            </a:r>
            <a:r>
              <a:rPr lang="ko-KR" altLang="en-US" dirty="0" smtClean="0"/>
              <a:t> 마스크의 </a:t>
            </a:r>
            <a:r>
              <a:rPr lang="ko-KR" altLang="en-US" dirty="0" err="1" smtClean="0"/>
              <a:t>필요여부를</a:t>
            </a:r>
            <a:r>
              <a:rPr lang="ko-KR" altLang="en-US" dirty="0" smtClean="0"/>
              <a:t> 판단한다는 등의 서비스가 필요해 졌습니다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525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수요가 많아지다 보니 자연스레 미세먼지에 관한 서비스들이 이미 많이 나와있습니다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 이러한 서비스들에서는 문제점들이 있었습니다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81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254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192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7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74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60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35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38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5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92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097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55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39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34.jpeg"/><Relationship Id="rId4" Type="http://schemas.openxmlformats.org/officeDocument/2006/relationships/image" Target="../media/image3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g"/><Relationship Id="rId9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33.gif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4.jpeg"/><Relationship Id="rId10" Type="http://schemas.openxmlformats.org/officeDocument/2006/relationships/image" Target="../media/image2.jpeg"/><Relationship Id="rId4" Type="http://schemas.openxmlformats.org/officeDocument/2006/relationships/image" Target="../media/image33.gif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jpeg"/><Relationship Id="rId7" Type="http://schemas.openxmlformats.org/officeDocument/2006/relationships/image" Target="../media/image58.png"/><Relationship Id="rId12" Type="http://schemas.openxmlformats.org/officeDocument/2006/relationships/chart" Target="../charts/chart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chart" Target="../charts/chart2.xml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40.png"/><Relationship Id="rId9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microsoft.com/office/2007/relationships/hdphoto" Target="../media/hdphoto7.wdp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jpe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6.png"/><Relationship Id="rId20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2.jpe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10" Type="http://schemas.openxmlformats.org/officeDocument/2006/relationships/image" Target="../media/image2.jpeg"/><Relationship Id="rId4" Type="http://schemas.microsoft.com/office/2007/relationships/hdphoto" Target="../media/hdphoto2.wdp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355" y="1162611"/>
            <a:ext cx="7753165" cy="434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14376000" y="8919000"/>
            <a:ext cx="5490000" cy="333000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2" name="액자 31"/>
          <p:cNvSpPr/>
          <p:nvPr/>
        </p:nvSpPr>
        <p:spPr>
          <a:xfrm>
            <a:off x="14061001" y="8649000"/>
            <a:ext cx="6165000" cy="3870000"/>
          </a:xfrm>
          <a:prstGeom prst="frame">
            <a:avLst>
              <a:gd name="adj1" fmla="val 4395"/>
            </a:avLst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56000" y="3384000"/>
            <a:ext cx="526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FAC319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664224" y="2905627"/>
            <a:ext cx="742296" cy="861058"/>
            <a:chOff x="8254746" y="2650020"/>
            <a:chExt cx="917872" cy="1064731"/>
          </a:xfrm>
          <a:solidFill>
            <a:schemeClr val="tx1"/>
          </a:solidFill>
        </p:grpSpPr>
        <p:sp>
          <p:nvSpPr>
            <p:cNvPr id="17" name="이등변 삼각형 16"/>
            <p:cNvSpPr/>
            <p:nvPr/>
          </p:nvSpPr>
          <p:spPr>
            <a:xfrm rot="5400000">
              <a:off x="8181316" y="2723450"/>
              <a:ext cx="1064731" cy="91787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71996" y="2988964"/>
              <a:ext cx="595046" cy="4566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GO</a:t>
              </a:r>
              <a:endParaRPr kumimoji="0" lang="ko-KR" altLang="en-US" sz="28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318672" y="3675884"/>
            <a:ext cx="180530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>
              <a:defRPr/>
            </a:pPr>
            <a:r>
              <a:rPr lang="ja-JP" altLang="en-US" sz="3600" spc="3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ドンマイ</a:t>
            </a:r>
            <a:endParaRPr kumimoji="0" lang="ko-KR" altLang="en-US" sz="3600" b="0" i="0" u="none" strike="noStrike" kern="1200" cap="none" spc="300" normalizeH="0" baseline="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9290" y="3675884"/>
            <a:ext cx="91242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</a:t>
            </a:r>
            <a:r>
              <a:rPr kumimoji="0" lang="ko-KR" altLang="en-US" sz="36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</a:t>
            </a:r>
            <a:endParaRPr kumimoji="0" lang="ko-KR" altLang="en-US" sz="3600" b="0" i="0" u="none" strike="noStrike" kern="1200" cap="none" spc="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80441" y="2476058"/>
            <a:ext cx="796914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r">
              <a:defRPr/>
            </a:pPr>
            <a:r>
              <a:rPr lang="ja-JP" altLang="en-US" sz="7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木漏れ日</a:t>
            </a:r>
            <a:endParaRPr kumimoji="0" lang="ko-KR" altLang="en-US" sz="34400" b="0" i="0" u="none" strike="noStrike" kern="1200" cap="none" spc="300" normalizeH="0" baseline="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656534" y="2905628"/>
            <a:ext cx="749986" cy="861058"/>
            <a:chOff x="8245237" y="2650020"/>
            <a:chExt cx="927381" cy="1064731"/>
          </a:xfrm>
          <a:solidFill>
            <a:schemeClr val="bg1"/>
          </a:solidFill>
        </p:grpSpPr>
        <p:sp>
          <p:nvSpPr>
            <p:cNvPr id="26" name="이등변 삼각형 25"/>
            <p:cNvSpPr/>
            <p:nvPr/>
          </p:nvSpPr>
          <p:spPr>
            <a:xfrm rot="5400000">
              <a:off x="8181316" y="2723450"/>
              <a:ext cx="1064731" cy="917872"/>
            </a:xfrm>
            <a:prstGeom prst="triangle">
              <a:avLst/>
            </a:prstGeom>
            <a:grpFill/>
            <a:ln w="127000">
              <a:solidFill>
                <a:schemeClr val="bg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45237" y="2988964"/>
              <a:ext cx="648564" cy="4566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조선일보명조" panose="02030304000000000000" pitchFamily="18" charset="-127"/>
                </a:rPr>
                <a:t>GO</a:t>
              </a:r>
              <a:endParaRPr kumimoji="0" lang="ko-KR" altLang="en-US" sz="28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9314202" y="2722296"/>
            <a:ext cx="124846" cy="151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자유형: 도형 25"/>
          <p:cNvSpPr/>
          <p:nvPr/>
        </p:nvSpPr>
        <p:spPr>
          <a:xfrm rot="20472778">
            <a:off x="11013661" y="7131004"/>
            <a:ext cx="244338" cy="408195"/>
          </a:xfrm>
          <a:custGeom>
            <a:avLst/>
            <a:gdLst>
              <a:gd name="connsiteX0" fmla="*/ 1209368 w 2418735"/>
              <a:gd name="connsiteY0" fmla="*/ 0 h 4040788"/>
              <a:gd name="connsiteX1" fmla="*/ 2418735 w 2418735"/>
              <a:gd name="connsiteY1" fmla="*/ 3094397 h 4040788"/>
              <a:gd name="connsiteX2" fmla="*/ 1386348 w 2418735"/>
              <a:gd name="connsiteY2" fmla="*/ 2871071 h 4040788"/>
              <a:gd name="connsiteX3" fmla="*/ 1386348 w 2418735"/>
              <a:gd name="connsiteY3" fmla="*/ 4040788 h 4040788"/>
              <a:gd name="connsiteX4" fmla="*/ 1032386 w 2418735"/>
              <a:gd name="connsiteY4" fmla="*/ 4040788 h 4040788"/>
              <a:gd name="connsiteX5" fmla="*/ 1032386 w 2418735"/>
              <a:gd name="connsiteY5" fmla="*/ 2871072 h 4040788"/>
              <a:gd name="connsiteX6" fmla="*/ 0 w 2418735"/>
              <a:gd name="connsiteY6" fmla="*/ 3094397 h 404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8735" h="4040788">
                <a:moveTo>
                  <a:pt x="1209368" y="0"/>
                </a:moveTo>
                <a:lnTo>
                  <a:pt x="2418735" y="3094397"/>
                </a:lnTo>
                <a:lnTo>
                  <a:pt x="1386348" y="2871071"/>
                </a:lnTo>
                <a:lnTo>
                  <a:pt x="1386348" y="4040788"/>
                </a:lnTo>
                <a:lnTo>
                  <a:pt x="1032386" y="4040788"/>
                </a:lnTo>
                <a:lnTo>
                  <a:pt x="1032386" y="2871072"/>
                </a:lnTo>
                <a:lnTo>
                  <a:pt x="0" y="3094397"/>
                </a:lnTo>
                <a:close/>
              </a:path>
            </a:pathLst>
          </a:cu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611070" y="6248400"/>
            <a:ext cx="548854" cy="5724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9604262" y="6174660"/>
            <a:ext cx="2641685" cy="657845"/>
            <a:chOff x="9563622" y="6123860"/>
            <a:chExt cx="2641685" cy="657845"/>
          </a:xfrm>
        </p:grpSpPr>
        <p:pic>
          <p:nvPicPr>
            <p:cNvPr id="35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622" y="6194036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058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7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167 -2.59259E-6 L 3.75E-6 -2.59259E-6 " pathEditMode="relative" rAng="0" ptsTypes="AA">
                                      <p:cBhvr>
                                        <p:cTn id="1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203 1.11111E-6 L -3.54167E-6 1.11111E-6 " pathEditMode="relative" rAng="0" ptsTypes="AA">
                                      <p:cBhvr>
                                        <p:cTn id="1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00324 L -0.09219 -0.5703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9" y="-2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4" grpId="1"/>
      <p:bldP spid="28" grpId="0" animBg="1"/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akaoTalk_Video_20190129_1154_01_89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7583" y="836831"/>
            <a:ext cx="9816835" cy="54108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9074" y="190500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유사 서비스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61610" y="793111"/>
            <a:ext cx="9822508" cy="541080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611070" y="6248400"/>
            <a:ext cx="548854" cy="5724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8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9275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42263" y="397421"/>
            <a:ext cx="7707475" cy="6173675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8" y="2139683"/>
            <a:ext cx="5600700" cy="4081334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019" y="2139682"/>
            <a:ext cx="5615940" cy="4081335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1321895" y="1066419"/>
            <a:ext cx="3988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</a:t>
            </a:r>
            <a:r>
              <a:rPr lang="ko-KR" altLang="en-US" sz="4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대구 달성군</a:t>
            </a:r>
            <a:r>
              <a:rPr lang="en-US" altLang="ko-KR" sz="4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&gt;</a:t>
            </a:r>
            <a:endParaRPr lang="ko-KR" altLang="en-US" sz="4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726233" y="1053704"/>
            <a:ext cx="3988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</a:t>
            </a:r>
            <a:r>
              <a:rPr lang="ko-KR" altLang="en-US" sz="4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대구 동구</a:t>
            </a:r>
            <a:r>
              <a:rPr lang="en-US" altLang="ko-KR" sz="4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&gt;</a:t>
            </a:r>
            <a:endParaRPr lang="ko-KR" altLang="en-US" sz="4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07988" y="6374434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출처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NAVER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095076" y="1053704"/>
            <a:ext cx="1" cy="522973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074" y="190500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유사 서비스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3659718" y="3911720"/>
            <a:ext cx="778613" cy="1091287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7064350" y="1422359"/>
            <a:ext cx="778613" cy="109128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8321189" y="1594038"/>
            <a:ext cx="778613" cy="10912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49914" y="4079677"/>
            <a:ext cx="2477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달성군</a:t>
            </a:r>
            <a:endParaRPr lang="ko-KR" altLang="en-US" sz="5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00914" y="960694"/>
            <a:ext cx="1643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동구 </a:t>
            </a:r>
            <a:endParaRPr lang="ko-KR" altLang="en-US" sz="5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43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115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6" grpId="1"/>
      <p:bldP spid="117" grpId="0"/>
      <p:bldP spid="117" grpId="1"/>
      <p:bldP spid="118" grpId="0"/>
      <p:bldP spid="118" grpId="1"/>
      <p:bldP spid="13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19074" y="190500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유사 서비스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565973" y="1229595"/>
            <a:ext cx="270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동구</a:t>
            </a:r>
            <a:endParaRPr lang="en-US" altLang="ko-KR" sz="4000" b="1" dirty="0" smtClean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07988" y="6409822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출처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NAVER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56" y="1828217"/>
            <a:ext cx="8966179" cy="453638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997699" y="980142"/>
            <a:ext cx="3988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</a:t>
            </a:r>
            <a:r>
              <a:rPr lang="ko-KR" altLang="en-US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경상북도 영덕</a:t>
            </a:r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&gt;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041159" y="2073610"/>
            <a:ext cx="3221900" cy="3688383"/>
            <a:chOff x="9020278" y="2154659"/>
            <a:chExt cx="3221900" cy="368838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87074" y="2186934"/>
              <a:ext cx="2404762" cy="365610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9020278" y="2341267"/>
              <a:ext cx="877638" cy="174922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 rot="10800000">
              <a:off x="11341493" y="2154659"/>
              <a:ext cx="900685" cy="1795159"/>
            </a:xfrm>
            <a:prstGeom prst="rect">
              <a:avLst/>
            </a:prstGeom>
          </p:spPr>
        </p:pic>
      </p:grpSp>
      <p:sp>
        <p:nvSpPr>
          <p:cNvPr id="4" name="곱셈 기호 3"/>
          <p:cNvSpPr/>
          <p:nvPr/>
        </p:nvSpPr>
        <p:spPr>
          <a:xfrm>
            <a:off x="8713424" y="1126558"/>
            <a:ext cx="3877370" cy="5238044"/>
          </a:xfrm>
          <a:prstGeom prst="mathMultiply">
            <a:avLst>
              <a:gd name="adj1" fmla="val 112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55751" y="3092966"/>
            <a:ext cx="7777278" cy="20068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관측소 無</a:t>
            </a:r>
            <a:endParaRPr kumimoji="0" lang="ko-KR" altLang="en-US" sz="1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18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676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20" grpId="0"/>
      <p:bldP spid="4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64792" y="496282"/>
            <a:ext cx="3188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lang="en-US" altLang="ko-KR" sz="4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endParaRPr lang="ko-KR" altLang="en-US" sz="4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0434" y="496282"/>
            <a:ext cx="3188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lang="en-US" altLang="ko-KR" sz="4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endParaRPr lang="ko-KR" altLang="en-US" sz="4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6095076" y="486754"/>
            <a:ext cx="1849" cy="57966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구름 10"/>
          <p:cNvSpPr/>
          <p:nvPr/>
        </p:nvSpPr>
        <p:spPr>
          <a:xfrm>
            <a:off x="2424040" y="2031414"/>
            <a:ext cx="192024" cy="174350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구름 11"/>
          <p:cNvSpPr/>
          <p:nvPr/>
        </p:nvSpPr>
        <p:spPr>
          <a:xfrm>
            <a:off x="1560693" y="3285461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구름 12"/>
          <p:cNvSpPr/>
          <p:nvPr/>
        </p:nvSpPr>
        <p:spPr>
          <a:xfrm>
            <a:off x="3427011" y="2789292"/>
            <a:ext cx="192024" cy="17435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구름 13"/>
          <p:cNvSpPr/>
          <p:nvPr/>
        </p:nvSpPr>
        <p:spPr>
          <a:xfrm>
            <a:off x="4081390" y="2510564"/>
            <a:ext cx="192024" cy="174350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구름 14"/>
          <p:cNvSpPr/>
          <p:nvPr/>
        </p:nvSpPr>
        <p:spPr>
          <a:xfrm>
            <a:off x="4512745" y="3214586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구름 15"/>
          <p:cNvSpPr/>
          <p:nvPr/>
        </p:nvSpPr>
        <p:spPr>
          <a:xfrm>
            <a:off x="1054725" y="2630349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구름 16"/>
          <p:cNvSpPr/>
          <p:nvPr/>
        </p:nvSpPr>
        <p:spPr>
          <a:xfrm>
            <a:off x="2275071" y="2876467"/>
            <a:ext cx="192024" cy="1743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clrChange>
              <a:clrFrom>
                <a:srgbClr val="FFD690"/>
              </a:clrFrom>
              <a:clrTo>
                <a:srgbClr val="FFD69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581" y="3050817"/>
            <a:ext cx="4194077" cy="3233987"/>
          </a:xfrm>
          <a:prstGeom prst="rect">
            <a:avLst/>
          </a:prstGeom>
        </p:spPr>
      </p:pic>
      <p:sp>
        <p:nvSpPr>
          <p:cNvPr id="26" name="구름 25"/>
          <p:cNvSpPr/>
          <p:nvPr/>
        </p:nvSpPr>
        <p:spPr>
          <a:xfrm>
            <a:off x="2569547" y="4279122"/>
            <a:ext cx="192024" cy="174350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구름 26"/>
          <p:cNvSpPr/>
          <p:nvPr/>
        </p:nvSpPr>
        <p:spPr>
          <a:xfrm>
            <a:off x="3055074" y="5041499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구름 27"/>
          <p:cNvSpPr/>
          <p:nvPr/>
        </p:nvSpPr>
        <p:spPr>
          <a:xfrm>
            <a:off x="3605565" y="5358753"/>
            <a:ext cx="192024" cy="17435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구름 28"/>
          <p:cNvSpPr/>
          <p:nvPr/>
        </p:nvSpPr>
        <p:spPr>
          <a:xfrm>
            <a:off x="2286550" y="4569589"/>
            <a:ext cx="192024" cy="174350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구름 29"/>
          <p:cNvSpPr/>
          <p:nvPr/>
        </p:nvSpPr>
        <p:spPr>
          <a:xfrm>
            <a:off x="2828608" y="5222996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구름 30"/>
          <p:cNvSpPr/>
          <p:nvPr/>
        </p:nvSpPr>
        <p:spPr>
          <a:xfrm>
            <a:off x="3224808" y="5373428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구름 31"/>
          <p:cNvSpPr/>
          <p:nvPr/>
        </p:nvSpPr>
        <p:spPr>
          <a:xfrm>
            <a:off x="2639875" y="5373498"/>
            <a:ext cx="192024" cy="1743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10" descr="ê´ì 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646" y="3164357"/>
            <a:ext cx="3749559" cy="312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7315422" y="1793042"/>
            <a:ext cx="1371315" cy="1371315"/>
            <a:chOff x="1625145" y="3804203"/>
            <a:chExt cx="2190750" cy="2190750"/>
          </a:xfrm>
        </p:grpSpPr>
        <p:pic>
          <p:nvPicPr>
            <p:cNvPr id="35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직사각형 35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39" name="꺾인 연결선 38"/>
          <p:cNvCxnSpPr>
            <a:stCxn id="35" idx="3"/>
            <a:endCxn id="33" idx="0"/>
          </p:cNvCxnSpPr>
          <p:nvPr/>
        </p:nvCxnSpPr>
        <p:spPr>
          <a:xfrm>
            <a:off x="8686737" y="2478700"/>
            <a:ext cx="518689" cy="685657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295935" y="1258672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대기오염 관측 및 확인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75937" y="1258672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서비스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40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211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681640" y="1124930"/>
            <a:ext cx="5562600" cy="5144570"/>
            <a:chOff x="723900" y="1343554"/>
            <a:chExt cx="5562600" cy="5144570"/>
          </a:xfrm>
        </p:grpSpPr>
        <p:grpSp>
          <p:nvGrpSpPr>
            <p:cNvPr id="11" name="그룹 10"/>
            <p:cNvGrpSpPr/>
            <p:nvPr/>
          </p:nvGrpSpPr>
          <p:grpSpPr>
            <a:xfrm>
              <a:off x="723900" y="1343554"/>
              <a:ext cx="5562600" cy="5144570"/>
              <a:chOff x="723900" y="1343554"/>
              <a:chExt cx="5562600" cy="514457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900" y="1343554"/>
                <a:ext cx="5562600" cy="4346731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214562" y="5564794"/>
                <a:ext cx="2581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&lt;</a:t>
                </a:r>
                <a:r>
                  <a:rPr lang="ko-KR" altLang="en-US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실내</a:t>
                </a:r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&gt;</a:t>
                </a:r>
                <a:endParaRPr lang="ko-KR" altLang="en-US" sz="5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925573" y="3304889"/>
                <a:ext cx="1651764" cy="2006544"/>
              </a:xfrm>
              <a:prstGeom prst="rect">
                <a:avLst/>
              </a:prstGeom>
            </p:spPr>
          </p:pic>
        </p:grpSp>
        <p:sp>
          <p:nvSpPr>
            <p:cNvPr id="18" name="직사각형 17"/>
            <p:cNvSpPr/>
            <p:nvPr/>
          </p:nvSpPr>
          <p:spPr>
            <a:xfrm>
              <a:off x="4985292" y="4097849"/>
              <a:ext cx="853248" cy="4206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측정기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19074" y="190500"/>
            <a:ext cx="5863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대기오염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관측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0" name="원호 19"/>
          <p:cNvSpPr/>
          <p:nvPr/>
        </p:nvSpPr>
        <p:spPr>
          <a:xfrm>
            <a:off x="2721451" y="3376019"/>
            <a:ext cx="2351976" cy="2047875"/>
          </a:xfrm>
          <a:prstGeom prst="arc">
            <a:avLst>
              <a:gd name="adj1" fmla="val 12142494"/>
              <a:gd name="adj2" fmla="val 19988068"/>
            </a:avLst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7049102" y="1105350"/>
            <a:ext cx="4424363" cy="5164150"/>
            <a:chOff x="7091362" y="1297220"/>
            <a:chExt cx="4424363" cy="5164150"/>
          </a:xfrm>
        </p:grpSpPr>
        <p:grpSp>
          <p:nvGrpSpPr>
            <p:cNvPr id="51" name="그룹 50"/>
            <p:cNvGrpSpPr/>
            <p:nvPr/>
          </p:nvGrpSpPr>
          <p:grpSpPr>
            <a:xfrm>
              <a:off x="7091362" y="1297220"/>
              <a:ext cx="4424363" cy="5164150"/>
              <a:chOff x="7091362" y="1323974"/>
              <a:chExt cx="4424363" cy="5164150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91362" y="1323974"/>
                <a:ext cx="4424363" cy="4385890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8224837" y="5564794"/>
                <a:ext cx="2581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&lt;</a:t>
                </a:r>
                <a:r>
                  <a:rPr lang="ko-KR" altLang="en-US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실외</a:t>
                </a:r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&gt;</a:t>
                </a:r>
                <a:endParaRPr lang="ko-KR" altLang="en-US" sz="5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887917" y="2029664"/>
                <a:ext cx="835773" cy="1015287"/>
              </a:xfrm>
              <a:prstGeom prst="rect">
                <a:avLst/>
              </a:prstGeom>
            </p:spPr>
          </p:pic>
        </p:grpSp>
        <p:sp>
          <p:nvSpPr>
            <p:cNvPr id="52" name="직사각형 51"/>
            <p:cNvSpPr/>
            <p:nvPr/>
          </p:nvSpPr>
          <p:spPr>
            <a:xfrm rot="300000">
              <a:off x="9723690" y="1783080"/>
              <a:ext cx="96966" cy="7132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 flipH="1">
              <a:off x="9912096" y="1700784"/>
              <a:ext cx="411480" cy="21031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10323576" y="140583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측정기</a:t>
              </a:r>
              <a:endPara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58" name="구름 57"/>
          <p:cNvSpPr/>
          <p:nvPr/>
        </p:nvSpPr>
        <p:spPr>
          <a:xfrm>
            <a:off x="9650533" y="1018175"/>
            <a:ext cx="192024" cy="174350"/>
          </a:xfrm>
          <a:prstGeom prst="clou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구름 58"/>
          <p:cNvSpPr/>
          <p:nvPr/>
        </p:nvSpPr>
        <p:spPr>
          <a:xfrm>
            <a:off x="8112305" y="3378979"/>
            <a:ext cx="192024" cy="174350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구름 59"/>
          <p:cNvSpPr/>
          <p:nvPr/>
        </p:nvSpPr>
        <p:spPr>
          <a:xfrm>
            <a:off x="11090652" y="1494675"/>
            <a:ext cx="192024" cy="174350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구름 60"/>
          <p:cNvSpPr/>
          <p:nvPr/>
        </p:nvSpPr>
        <p:spPr>
          <a:xfrm>
            <a:off x="7796648" y="2056147"/>
            <a:ext cx="192024" cy="17435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구름 61"/>
          <p:cNvSpPr/>
          <p:nvPr/>
        </p:nvSpPr>
        <p:spPr>
          <a:xfrm>
            <a:off x="11051912" y="2733008"/>
            <a:ext cx="192024" cy="174350"/>
          </a:xfrm>
          <a:prstGeom prst="cloud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구름 62"/>
          <p:cNvSpPr/>
          <p:nvPr/>
        </p:nvSpPr>
        <p:spPr>
          <a:xfrm>
            <a:off x="7796648" y="1197404"/>
            <a:ext cx="192024" cy="174350"/>
          </a:xfrm>
          <a:prstGeom prst="clou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구름 63"/>
          <p:cNvSpPr/>
          <p:nvPr/>
        </p:nvSpPr>
        <p:spPr>
          <a:xfrm>
            <a:off x="10096362" y="2733008"/>
            <a:ext cx="192024" cy="174350"/>
          </a:xfrm>
          <a:prstGeom prst="clou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구름 64"/>
          <p:cNvSpPr/>
          <p:nvPr/>
        </p:nvSpPr>
        <p:spPr>
          <a:xfrm>
            <a:off x="9373511" y="4058683"/>
            <a:ext cx="192024" cy="174350"/>
          </a:xfrm>
          <a:prstGeom prst="clou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구름 65"/>
          <p:cNvSpPr/>
          <p:nvPr/>
        </p:nvSpPr>
        <p:spPr>
          <a:xfrm>
            <a:off x="9200346" y="2435390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원호 66"/>
          <p:cNvSpPr/>
          <p:nvPr/>
        </p:nvSpPr>
        <p:spPr>
          <a:xfrm rot="7793452">
            <a:off x="8956435" y="-43328"/>
            <a:ext cx="1228069" cy="4370748"/>
          </a:xfrm>
          <a:prstGeom prst="arc">
            <a:avLst>
              <a:gd name="adj1" fmla="val 12142494"/>
              <a:gd name="adj2" fmla="val 20468748"/>
            </a:avLst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구름 12"/>
          <p:cNvSpPr/>
          <p:nvPr/>
        </p:nvSpPr>
        <p:spPr>
          <a:xfrm>
            <a:off x="2969356" y="1047206"/>
            <a:ext cx="192024" cy="174350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구름 26"/>
          <p:cNvSpPr/>
          <p:nvPr/>
        </p:nvSpPr>
        <p:spPr>
          <a:xfrm>
            <a:off x="2106009" y="2301253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구름 27"/>
          <p:cNvSpPr/>
          <p:nvPr/>
        </p:nvSpPr>
        <p:spPr>
          <a:xfrm>
            <a:off x="4111213" y="1979434"/>
            <a:ext cx="192024" cy="17435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구름 28"/>
          <p:cNvSpPr/>
          <p:nvPr/>
        </p:nvSpPr>
        <p:spPr>
          <a:xfrm>
            <a:off x="4626706" y="1526356"/>
            <a:ext cx="192024" cy="174350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구름 29"/>
          <p:cNvSpPr/>
          <p:nvPr/>
        </p:nvSpPr>
        <p:spPr>
          <a:xfrm>
            <a:off x="5402039" y="2066609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구름 31"/>
          <p:cNvSpPr/>
          <p:nvPr/>
        </p:nvSpPr>
        <p:spPr>
          <a:xfrm>
            <a:off x="1600041" y="1646141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구름 33"/>
          <p:cNvSpPr/>
          <p:nvPr/>
        </p:nvSpPr>
        <p:spPr>
          <a:xfrm>
            <a:off x="2820387" y="1892259"/>
            <a:ext cx="192024" cy="1743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146754" y="1578681"/>
            <a:ext cx="2266520" cy="1303631"/>
          </a:xfrm>
          <a:prstGeom prst="roundRect">
            <a:avLst>
              <a:gd name="adj" fmla="val 534"/>
            </a:avLst>
          </a:prstGeom>
          <a:solidFill>
            <a:srgbClr val="FF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39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cxnSp>
        <p:nvCxnSpPr>
          <p:cNvPr id="42" name="직선 연결선 41"/>
          <p:cNvCxnSpPr/>
          <p:nvPr/>
        </p:nvCxnSpPr>
        <p:spPr>
          <a:xfrm flipH="1">
            <a:off x="6511182" y="1088353"/>
            <a:ext cx="1" cy="507750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773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0.24336 0.2472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61" y="1236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30404 0.3400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1699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0.17474 0.2881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1439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22222E-6 L 0.17943 0.4046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1" y="202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0.06888 0.2502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125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81481E-6 L 0.04349 0.308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1539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0.00781 0.2506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1252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1.11111E-6 L 0.00325 0.05695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84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4.07407E-6 L 0.12942 -0.27291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-1365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4.44444E-6 L -0.09727 -0.0125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0" y="-625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5.55112E-17 L 0.14427 -0.06921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14" y="-347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-1.11111E-6 L -0.09258 -0.16805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5" y="-840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1.48148E-6 L 0.13737 0.03079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62" y="1528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1.11111E-6 L -0.02904 -0.16805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-8403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1.85185E-6 L 0.03021 -0.36134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-18079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-4.07407E-6 L 0.02904 -0.13402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-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0"/>
                            </p:stCondLst>
                            <p:childTnLst>
                              <p:par>
                                <p:cTn id="1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500"/>
                            </p:stCondLst>
                            <p:childTnLst>
                              <p:par>
                                <p:cTn id="14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13" grpId="0" animBg="1"/>
      <p:bldP spid="13" grpId="1" animBg="1"/>
      <p:bldP spid="13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2" grpId="0" animBg="1"/>
      <p:bldP spid="32" grpId="1" animBg="1"/>
      <p:bldP spid="32" grpId="2" animBg="1"/>
      <p:bldP spid="34" grpId="0" animBg="1"/>
      <p:bldP spid="34" grpId="1" animBg="1"/>
      <p:bldP spid="34" grpId="2" animBg="1"/>
      <p:bldP spid="37" grpId="0" animBg="1"/>
      <p:bldP spid="3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44953" y="164621"/>
            <a:ext cx="4978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lang="en-US" altLang="ko-KR" sz="3600" dirty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 문제점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15" y="1459624"/>
            <a:ext cx="10056594" cy="500423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5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95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367932" y="985772"/>
            <a:ext cx="9135945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59877" y="985772"/>
            <a:ext cx="4211960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79892" y="987351"/>
            <a:ext cx="1792146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72038" y="988803"/>
            <a:ext cx="1728192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571837" y="2137900"/>
            <a:ext cx="4923985" cy="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065919"/>
              </p:ext>
            </p:extLst>
          </p:nvPr>
        </p:nvGraphicFramePr>
        <p:xfrm>
          <a:off x="1481860" y="1057781"/>
          <a:ext cx="3984104" cy="1440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4104">
                  <a:extLst>
                    <a:ext uri="{9D8B030D-6E8A-4147-A177-3AD203B41FA5}">
                      <a16:colId xmlns:a16="http://schemas.microsoft.com/office/drawing/2014/main" val="3568652186"/>
                    </a:ext>
                  </a:extLst>
                </a:gridCol>
              </a:tblGrid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  </a:t>
                      </a:r>
                      <a:r>
                        <a:rPr lang="ko-KR" altLang="en-US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          시           동 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664320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주소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711190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 </a:t>
                      </a:r>
                      <a:r>
                        <a:rPr lang="ko-KR" altLang="en-US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ㅁ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미세먼지 </a:t>
                      </a:r>
                      <a:r>
                        <a:rPr lang="ko-KR" altLang="en-US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ㅁ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이산화탄소 등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510249"/>
                  </a:ext>
                </a:extLst>
              </a:tr>
            </a:tbl>
          </a:graphicData>
        </a:graphic>
      </p:graphicFrame>
      <p:sp>
        <p:nvSpPr>
          <p:cNvPr id="28" name="갈매기형 수장 27"/>
          <p:cNvSpPr/>
          <p:nvPr/>
        </p:nvSpPr>
        <p:spPr>
          <a:xfrm>
            <a:off x="2403485" y="1129788"/>
            <a:ext cx="216024" cy="288032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갈매기형 수장 28"/>
          <p:cNvSpPr/>
          <p:nvPr/>
        </p:nvSpPr>
        <p:spPr>
          <a:xfrm>
            <a:off x="3465857" y="1129788"/>
            <a:ext cx="216024" cy="288032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461" y="2497941"/>
            <a:ext cx="2493624" cy="395917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976446" y="1292405"/>
            <a:ext cx="1220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현재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88617" y="1292405"/>
            <a:ext cx="1683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</a:t>
            </a:r>
            <a:r>
              <a:rPr kumimoji="0" lang="ko-KR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시간전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45697" y="1292405"/>
            <a:ext cx="1683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시간전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384" y="3026277"/>
            <a:ext cx="935804" cy="84136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clrChange>
              <a:clrFrom>
                <a:srgbClr val="DDF1F1"/>
              </a:clrFrom>
              <a:clrTo>
                <a:srgbClr val="DD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3528" y="4071054"/>
            <a:ext cx="715516" cy="73936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900" y="3026277"/>
            <a:ext cx="935804" cy="84136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>
            <a:clrChange>
              <a:clrFrom>
                <a:srgbClr val="DDF1F1"/>
              </a:clrFrom>
              <a:clrTo>
                <a:srgbClr val="DD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2044" y="4071054"/>
            <a:ext cx="715516" cy="73936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124" y="3021504"/>
            <a:ext cx="935804" cy="84136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clrChange>
              <a:clrFrom>
                <a:srgbClr val="DDF1F1"/>
              </a:clrFrom>
              <a:clrTo>
                <a:srgbClr val="DD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40268" y="4066281"/>
            <a:ext cx="715516" cy="73936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9074" y="190500"/>
            <a:ext cx="579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 정보 확인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097315" y="2503748"/>
            <a:ext cx="1532212" cy="1392367"/>
            <a:chOff x="3097315" y="2503748"/>
            <a:chExt cx="1532212" cy="1392367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97315" y="2503748"/>
              <a:ext cx="1532212" cy="1392367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51724" y1="47368" x2="40230" y2="276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04242" y="2987673"/>
              <a:ext cx="518358" cy="452818"/>
            </a:xfrm>
            <a:prstGeom prst="rect">
              <a:avLst/>
            </a:prstGeom>
          </p:spPr>
        </p:pic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2710" y="998482"/>
            <a:ext cx="4893112" cy="374566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8472" y="4570480"/>
            <a:ext cx="2321637" cy="187612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9186" y="4592147"/>
            <a:ext cx="2307187" cy="1854460"/>
          </a:xfrm>
          <a:prstGeom prst="rect">
            <a:avLst/>
          </a:prstGeom>
        </p:spPr>
      </p:pic>
      <p:grpSp>
        <p:nvGrpSpPr>
          <p:cNvPr id="51" name="그룹 50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52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5282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824041" y="232989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24041" y="232989"/>
            <a:ext cx="3877518" cy="1283948"/>
          </a:xfrm>
          <a:prstGeom prst="rect">
            <a:avLst/>
          </a:prstGeom>
          <a:solidFill>
            <a:srgbClr val="C5DFD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824041" y="1516936"/>
            <a:ext cx="3877518" cy="4657724"/>
          </a:xfrm>
          <a:prstGeom prst="rect">
            <a:avLst/>
          </a:prstGeom>
          <a:solidFill>
            <a:srgbClr val="C5DFD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rgbClr val="C5D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83675" y="2643304"/>
            <a:ext cx="2343943" cy="310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9075" y="190500"/>
            <a:ext cx="546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정보 확인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180699" y="252963"/>
            <a:ext cx="520860" cy="49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≡</a:t>
            </a:r>
            <a:endParaRPr lang="ko-KR" altLang="en-US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68463" y="2195760"/>
            <a:ext cx="273935" cy="2680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≡</a:t>
            </a:r>
            <a:endParaRPr lang="ko-KR" altLang="en-US" sz="12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7334" y="1660693"/>
            <a:ext cx="3774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습도 </a:t>
            </a:r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</a:t>
            </a:r>
            <a:r>
              <a:rPr lang="en-US" altLang="ko-KR" sz="2000" baseline="-2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미세먼지</a:t>
            </a:r>
            <a:r>
              <a:rPr lang="ko-KR" altLang="en-US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VOCs</a:t>
            </a:r>
            <a:endParaRPr lang="ko-KR" altLang="en-US" sz="200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36225" y="2692145"/>
            <a:ext cx="2358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ko-KR" sz="1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온</a:t>
            </a:r>
            <a:r>
              <a:rPr lang="en-US" altLang="ko-KR" sz="1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·</a:t>
            </a:r>
            <a:r>
              <a:rPr lang="ko-KR" altLang="en-US" sz="1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습도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ko-KR" altLang="en-US" sz="12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미세먼지</a:t>
            </a:r>
            <a:r>
              <a:rPr lang="ko-KR" altLang="en-US" sz="12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VOCs</a:t>
            </a:r>
            <a:endParaRPr lang="ko-KR" altLang="en-US" sz="1200" dirty="0">
              <a:solidFill>
                <a:prstClr val="black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8130056" y="345831"/>
            <a:ext cx="1306768" cy="1125834"/>
            <a:chOff x="7096077" y="1507243"/>
            <a:chExt cx="1306768" cy="1125834"/>
          </a:xfrm>
        </p:grpSpPr>
        <p:sp>
          <p:nvSpPr>
            <p:cNvPr id="31" name="직사각형 30"/>
            <p:cNvSpPr/>
            <p:nvPr/>
          </p:nvSpPr>
          <p:spPr>
            <a:xfrm>
              <a:off x="7096077" y="2171412"/>
              <a:ext cx="13067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ja-JP" altLang="en-US" sz="2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木漏れ日</a:t>
              </a:r>
              <a:endParaRPr lang="ko-KR" altLang="en-US" sz="13800" spc="3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7403097" y="1507243"/>
              <a:ext cx="692728" cy="767329"/>
            </a:xfrm>
            <a:prstGeom prst="rect">
              <a:avLst/>
            </a:prstGeom>
          </p:spPr>
        </p:pic>
      </p:grpSp>
      <p:pic>
        <p:nvPicPr>
          <p:cNvPr id="4" name="Picture 2" descr="ì¤ë´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416" y="2968937"/>
            <a:ext cx="2324368" cy="17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구름 33"/>
          <p:cNvSpPr/>
          <p:nvPr/>
        </p:nvSpPr>
        <p:spPr>
          <a:xfrm>
            <a:off x="3186549" y="3936436"/>
            <a:ext cx="192024" cy="174350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구름 34"/>
          <p:cNvSpPr/>
          <p:nvPr/>
        </p:nvSpPr>
        <p:spPr>
          <a:xfrm>
            <a:off x="2146154" y="3545711"/>
            <a:ext cx="192024" cy="174350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6" name="구름 35"/>
          <p:cNvSpPr/>
          <p:nvPr/>
        </p:nvSpPr>
        <p:spPr>
          <a:xfrm>
            <a:off x="2959634" y="3185450"/>
            <a:ext cx="192024" cy="174350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7" name="구름 36"/>
          <p:cNvSpPr/>
          <p:nvPr/>
        </p:nvSpPr>
        <p:spPr>
          <a:xfrm>
            <a:off x="3721007" y="3535261"/>
            <a:ext cx="192024" cy="174350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" name="구름 37"/>
          <p:cNvSpPr/>
          <p:nvPr/>
        </p:nvSpPr>
        <p:spPr>
          <a:xfrm>
            <a:off x="2213046" y="4388403"/>
            <a:ext cx="192024" cy="174350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6" name="Picture 4" descr="ì¨ëê³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891" y="4739202"/>
            <a:ext cx="471539" cy="94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597567" y="4884647"/>
            <a:ext cx="53286" cy="4766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구름 32"/>
          <p:cNvSpPr/>
          <p:nvPr/>
        </p:nvSpPr>
        <p:spPr>
          <a:xfrm>
            <a:off x="3872451" y="4239218"/>
            <a:ext cx="192024" cy="174350"/>
          </a:xfrm>
          <a:prstGeom prst="cloud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2773680" y="4894807"/>
            <a:ext cx="4128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39657" y="4739202"/>
            <a:ext cx="1163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특정수치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3" name="Picture 2" descr="ì¤ë´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84" r="-4484"/>
          <a:stretch/>
        </p:blipFill>
        <p:spPr bwMode="auto">
          <a:xfrm>
            <a:off x="6686257" y="2060803"/>
            <a:ext cx="4165774" cy="28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ì¨ëê³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235" y="4966822"/>
            <a:ext cx="581142" cy="116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8286415" y="5146074"/>
            <a:ext cx="65672" cy="58744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/>
          <p:nvPr/>
        </p:nvCxnSpPr>
        <p:spPr>
          <a:xfrm flipH="1">
            <a:off x="8610377" y="5139193"/>
            <a:ext cx="583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194181" y="4966822"/>
            <a:ext cx="1679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76㎍/㎥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구름 51"/>
          <p:cNvSpPr/>
          <p:nvPr/>
        </p:nvSpPr>
        <p:spPr>
          <a:xfrm>
            <a:off x="8437076" y="3631590"/>
            <a:ext cx="285450" cy="259177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3" name="구름 52"/>
          <p:cNvSpPr/>
          <p:nvPr/>
        </p:nvSpPr>
        <p:spPr>
          <a:xfrm>
            <a:off x="7317014" y="3215162"/>
            <a:ext cx="285450" cy="259177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4" name="구름 53"/>
          <p:cNvSpPr/>
          <p:nvPr/>
        </p:nvSpPr>
        <p:spPr>
          <a:xfrm>
            <a:off x="8021818" y="2273420"/>
            <a:ext cx="285450" cy="259177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5" name="구름 54"/>
          <p:cNvSpPr/>
          <p:nvPr/>
        </p:nvSpPr>
        <p:spPr>
          <a:xfrm>
            <a:off x="9975181" y="2962551"/>
            <a:ext cx="224617" cy="20394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6" name="구름 55"/>
          <p:cNvSpPr/>
          <p:nvPr/>
        </p:nvSpPr>
        <p:spPr>
          <a:xfrm>
            <a:off x="7602464" y="4359909"/>
            <a:ext cx="285450" cy="259177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7" name="구름 56"/>
          <p:cNvSpPr/>
          <p:nvPr/>
        </p:nvSpPr>
        <p:spPr>
          <a:xfrm>
            <a:off x="10028678" y="4493345"/>
            <a:ext cx="285450" cy="259177"/>
          </a:xfrm>
          <a:prstGeom prst="cloud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구름 57"/>
          <p:cNvSpPr/>
          <p:nvPr/>
        </p:nvSpPr>
        <p:spPr>
          <a:xfrm>
            <a:off x="8957699" y="2737512"/>
            <a:ext cx="285450" cy="259177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901415" y="2185600"/>
            <a:ext cx="2326203" cy="502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알림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830883" y="229985"/>
            <a:ext cx="3870676" cy="891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환기가 필요합니다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45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694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7" grpId="0" animBg="1"/>
      <p:bldP spid="33" grpId="0" animBg="1"/>
      <p:bldP spid="39" grpId="0"/>
      <p:bldP spid="48" grpId="0" animBg="1"/>
      <p:bldP spid="51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01118" y="5994953"/>
            <a:ext cx="2294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rPr>
              <a:t>시리얼 넘버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rPr>
              <a:t>&gt;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콤퓨타세탁 R" panose="02020603020101020101" pitchFamily="18" charset="-127"/>
              <a:ea typeface="210 콤퓨타세탁 R" panose="02020603020101020101" pitchFamily="18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625145" y="3804203"/>
            <a:ext cx="2190750" cy="2190750"/>
            <a:chOff x="1625145" y="3804203"/>
            <a:chExt cx="2190750" cy="2190750"/>
          </a:xfrm>
        </p:grpSpPr>
        <p:pic>
          <p:nvPicPr>
            <p:cNvPr id="1026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34" name="Picture 10" descr="ê´ì 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994" y="1994806"/>
            <a:ext cx="5114108" cy="426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굽은 화살표 13"/>
          <p:cNvSpPr/>
          <p:nvPr/>
        </p:nvSpPr>
        <p:spPr>
          <a:xfrm>
            <a:off x="2720520" y="2368473"/>
            <a:ext cx="3231540" cy="1347742"/>
          </a:xfrm>
          <a:prstGeom prst="bentArrow">
            <a:avLst>
              <a:gd name="adj1" fmla="val 15476"/>
              <a:gd name="adj2" fmla="val 21258"/>
              <a:gd name="adj3" fmla="val 25000"/>
              <a:gd name="adj4" fmla="val 4375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625145" y="3804203"/>
            <a:ext cx="2190750" cy="2190750"/>
            <a:chOff x="1625145" y="3804203"/>
            <a:chExt cx="2190750" cy="2190750"/>
          </a:xfrm>
        </p:grpSpPr>
        <p:pic>
          <p:nvPicPr>
            <p:cNvPr id="22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1767338" y="4225903"/>
            <a:ext cx="1906364" cy="1372814"/>
          </a:xfrm>
          <a:prstGeom prst="roundRect">
            <a:avLst>
              <a:gd name="adj" fmla="val 8602"/>
            </a:avLst>
          </a:prstGeom>
          <a:solidFill>
            <a:srgbClr val="FF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 rot="931455">
            <a:off x="3125412" y="3727726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고장발생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9074" y="190500"/>
            <a:ext cx="5834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서비스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(B2B)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370514" y="2183142"/>
            <a:ext cx="4884507" cy="2236557"/>
          </a:xfrm>
          <a:prstGeom prst="roundRect">
            <a:avLst>
              <a:gd name="adj" fmla="val 8602"/>
            </a:avLst>
          </a:prstGeom>
          <a:solidFill>
            <a:srgbClr val="FF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449285" y="3115733"/>
            <a:ext cx="678087" cy="524952"/>
            <a:chOff x="2449285" y="3115733"/>
            <a:chExt cx="678087" cy="524952"/>
          </a:xfrm>
        </p:grpSpPr>
        <p:sp>
          <p:nvSpPr>
            <p:cNvPr id="2" name="구름 1"/>
            <p:cNvSpPr/>
            <p:nvPr/>
          </p:nvSpPr>
          <p:spPr>
            <a:xfrm>
              <a:off x="2449285" y="3115733"/>
              <a:ext cx="271235" cy="259645"/>
            </a:xfrm>
            <a:prstGeom prst="clou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구름 19"/>
            <p:cNvSpPr/>
            <p:nvPr/>
          </p:nvSpPr>
          <p:spPr>
            <a:xfrm>
              <a:off x="2592439" y="3381040"/>
              <a:ext cx="271235" cy="259645"/>
            </a:xfrm>
            <a:prstGeom prst="clou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구름 24"/>
            <p:cNvSpPr/>
            <p:nvPr/>
          </p:nvSpPr>
          <p:spPr>
            <a:xfrm>
              <a:off x="2856137" y="3172320"/>
              <a:ext cx="271235" cy="259645"/>
            </a:xfrm>
            <a:prstGeom prst="clou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18878" y="1536811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 smtClean="0">
                <a:solidFill>
                  <a:prstClr val="black"/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문제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발생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28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8148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54167E-6 3.7037E-6 L -8.54167E-6 3.7037E-6 C 0.00117 -0.05995 -0.00079 -0.02616 0.00182 -0.05116 C 0.00208 -0.0544 0.00208 -0.05787 0.00273 -0.06088 C 0.00312 -0.06296 0.00403 -0.06412 0.00455 -0.06597 C 0.00494 -0.06736 0.00507 -0.06921 0.00546 -0.07083 C 0.00716 -0.07708 0.00755 -0.07523 0.01015 -0.08079 C 0.01249 -0.08588 0.01145 -0.08634 0.01471 -0.09051 C 0.01627 -0.09259 0.02161 -0.0963 0.02304 -0.09722 C 0.03111 -0.10232 0.02591 -0.09884 0.03229 -0.10208 C 0.03333 -0.10255 0.03411 -0.10347 0.03515 -0.1037 C 0.03762 -0.10463 0.0401 -0.10463 0.04257 -0.10533 C 0.05637 -0.10926 0.03294 -0.10463 0.05729 -0.10857 L 0.16471 -0.10695 C 0.17122 -0.10695 0.16744 -0.10509 0.17213 -0.1037 C 0.17486 -0.10301 0.17773 -0.10255 0.18046 -0.10208 C 0.18177 -0.10162 0.18294 -0.1007 0.18424 -0.10046 C 0.19843 -0.09653 0.20533 -0.09954 0.22304 -0.10046 C 0.2345 -0.10278 0.22864 -0.10208 0.24075 -0.10208 L 0.24075 -0.10208 " pathEditMode="relative" ptsTypes="AAAAAAAAAAAAAAAAAAAA">
                                      <p:cBhvr>
                                        <p:cTn id="3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7" grpId="1"/>
      <p:bldP spid="19" grpId="0" animBg="1"/>
      <p:bldP spid="26" grpId="0"/>
      <p:bldP spid="2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103" y="1143707"/>
            <a:ext cx="3682041" cy="4219736"/>
          </a:xfrm>
          <a:prstGeom prst="rect">
            <a:avLst/>
          </a:prstGeom>
        </p:spPr>
      </p:pic>
      <p:pic>
        <p:nvPicPr>
          <p:cNvPr id="4" name="Picture 10" descr="ê´ì 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18" y="2935200"/>
            <a:ext cx="4205364" cy="350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219075" y="190500"/>
            <a:ext cx="569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서비스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(B2B)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1111502" y="4341004"/>
            <a:ext cx="2145242" cy="2044877"/>
            <a:chOff x="1625145" y="3804203"/>
            <a:chExt cx="2190750" cy="2190750"/>
          </a:xfrm>
        </p:grpSpPr>
        <p:pic>
          <p:nvPicPr>
            <p:cNvPr id="78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직사각형 78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6326" y="2782806"/>
            <a:ext cx="457512" cy="641238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7845" y="2502853"/>
            <a:ext cx="457512" cy="641238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1882" y="2313969"/>
            <a:ext cx="457512" cy="641238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4933" y="3456060"/>
            <a:ext cx="457512" cy="641238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9782" y="2935200"/>
            <a:ext cx="457512" cy="64123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056" b="96379" l="6789" r="934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1556" y="1280126"/>
            <a:ext cx="4210755" cy="3946897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1284" y="4296476"/>
            <a:ext cx="457512" cy="641238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81697" y="3507187"/>
            <a:ext cx="457512" cy="64123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59193" y="4250752"/>
            <a:ext cx="457512" cy="64123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4222" y="3912682"/>
            <a:ext cx="1691259" cy="1053973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48177" y="3912682"/>
            <a:ext cx="457512" cy="641238"/>
          </a:xfrm>
          <a:prstGeom prst="rect">
            <a:avLst/>
          </a:prstGeom>
        </p:spPr>
      </p:pic>
      <p:grpSp>
        <p:nvGrpSpPr>
          <p:cNvPr id="86" name="그룹 85"/>
          <p:cNvGrpSpPr/>
          <p:nvPr/>
        </p:nvGrpSpPr>
        <p:grpSpPr>
          <a:xfrm>
            <a:off x="9333068" y="4341004"/>
            <a:ext cx="2145242" cy="2044877"/>
            <a:chOff x="1625145" y="3804203"/>
            <a:chExt cx="2190750" cy="2190750"/>
          </a:xfrm>
        </p:grpSpPr>
        <p:pic>
          <p:nvPicPr>
            <p:cNvPr id="87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직사각형 87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70" name="직선 연결선 69"/>
          <p:cNvCxnSpPr/>
          <p:nvPr/>
        </p:nvCxnSpPr>
        <p:spPr>
          <a:xfrm flipV="1">
            <a:off x="3773513" y="1964817"/>
            <a:ext cx="1930400" cy="1221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6819896" y="1965070"/>
            <a:ext cx="331044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10130342" y="1965070"/>
            <a:ext cx="9746" cy="10013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H="1">
            <a:off x="5703913" y="2022994"/>
            <a:ext cx="6282" cy="76541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 flipH="1">
            <a:off x="6819896" y="1964817"/>
            <a:ext cx="19269" cy="8179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30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9333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772915" y="2072180"/>
            <a:ext cx="3333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INDEX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7748" y="1803379"/>
            <a:ext cx="333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서비스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108815" y="1655845"/>
            <a:ext cx="11614" cy="325017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23817" y="855699"/>
            <a:ext cx="284504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소개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기획 배경</a:t>
            </a:r>
            <a:endParaRPr lang="en-US" altLang="ko-KR" sz="3200" dirty="0">
              <a:solidFill>
                <a:prstClr val="black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벤치마킹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lang="en-US" altLang="ko-KR" sz="3200" dirty="0" smtClean="0">
              <a:solidFill>
                <a:prstClr val="black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흐름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기대효과</a:t>
            </a:r>
            <a:endParaRPr lang="en-US" altLang="ko-KR" sz="3200" dirty="0" smtClean="0">
              <a:solidFill>
                <a:prstClr val="black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 일정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611069" y="6174660"/>
            <a:ext cx="2634878" cy="661409"/>
            <a:chOff x="9570429" y="6123860"/>
            <a:chExt cx="2634878" cy="661409"/>
          </a:xfrm>
        </p:grpSpPr>
        <p:pic>
          <p:nvPicPr>
            <p:cNvPr id="9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0429" y="6197600"/>
              <a:ext cx="579411" cy="58766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ja-JP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lang="ja-JP" altLang="en-US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lang="en-US" altLang="ja-JP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lang="ja-JP" altLang="en-US" spc="3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lang="ja-JP" altLang="en-US" spc="3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lang="ko-KR" altLang="en-US" spc="3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630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605 -0.00625 L 0.21276 -0.00764 " pathEditMode="relative" rAng="0" ptsTypes="AA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19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473440" y="911662"/>
          <a:ext cx="9135945" cy="57606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4633">
                  <a:extLst>
                    <a:ext uri="{9D8B030D-6E8A-4147-A177-3AD203B41FA5}">
                      <a16:colId xmlns:a16="http://schemas.microsoft.com/office/drawing/2014/main" val="402852357"/>
                    </a:ext>
                  </a:extLst>
                </a:gridCol>
                <a:gridCol w="915577">
                  <a:extLst>
                    <a:ext uri="{9D8B030D-6E8A-4147-A177-3AD203B41FA5}">
                      <a16:colId xmlns:a16="http://schemas.microsoft.com/office/drawing/2014/main" val="1593362550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2898027510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789530649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699252063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3609224346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292290519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3739331657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4081765987"/>
                    </a:ext>
                  </a:extLst>
                </a:gridCol>
              </a:tblGrid>
              <a:tr h="504056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2019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 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 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 금요일 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0℃</a:t>
                      </a:r>
                      <a:r>
                        <a:rPr lang="ko-KR" altLang="en-US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 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 7℃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4621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날씨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969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651564"/>
                  </a:ext>
                </a:extLst>
              </a:tr>
              <a:tr h="1224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기온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693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습도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136239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미세먼지</a:t>
                      </a:r>
                      <a:endParaRPr lang="en-US" altLang="ko-KR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PM</a:t>
                      </a:r>
                      <a:r>
                        <a:rPr lang="en-US" altLang="ko-KR" sz="1800" kern="1200" baseline="-250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699255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미세먼지</a:t>
                      </a:r>
                      <a:endParaRPr lang="en-US" altLang="ko-KR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PM</a:t>
                      </a:r>
                      <a:r>
                        <a:rPr lang="en-US" altLang="ko-KR" sz="1800" kern="1200" baseline="-250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2.5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97516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강수확률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65329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072" y="1415719"/>
            <a:ext cx="573953" cy="5160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192" y="1407184"/>
            <a:ext cx="504056" cy="5330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9931" y="1434597"/>
            <a:ext cx="515638" cy="4882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2684" y="1407184"/>
            <a:ext cx="544589" cy="5379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4388" y="1434598"/>
            <a:ext cx="471375" cy="4882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94" y="1406776"/>
            <a:ext cx="573953" cy="5160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5815" y="1429628"/>
            <a:ext cx="471375" cy="488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519" y="1420686"/>
            <a:ext cx="471375" cy="488210"/>
          </a:xfrm>
          <a:prstGeom prst="rect">
            <a:avLst/>
          </a:prstGeom>
        </p:spPr>
      </p:pic>
      <p:graphicFrame>
        <p:nvGraphicFramePr>
          <p:cNvPr id="13" name="차트 12"/>
          <p:cNvGraphicFramePr/>
          <p:nvPr>
            <p:extLst/>
          </p:nvPr>
        </p:nvGraphicFramePr>
        <p:xfrm>
          <a:off x="2385179" y="2135799"/>
          <a:ext cx="8239810" cy="1331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5080" y="3705489"/>
            <a:ext cx="7812360" cy="590550"/>
          </a:xfrm>
          <a:prstGeom prst="rect">
            <a:avLst/>
          </a:prstGeom>
        </p:spPr>
      </p:pic>
      <p:graphicFrame>
        <p:nvGraphicFramePr>
          <p:cNvPr id="15" name="차트 14"/>
          <p:cNvGraphicFramePr/>
          <p:nvPr>
            <p:extLst/>
          </p:nvPr>
        </p:nvGraphicFramePr>
        <p:xfrm>
          <a:off x="2385179" y="4296039"/>
          <a:ext cx="8239810" cy="18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6" name="차트 15"/>
          <p:cNvGraphicFramePr/>
          <p:nvPr>
            <p:extLst/>
          </p:nvPr>
        </p:nvGraphicFramePr>
        <p:xfrm>
          <a:off x="2369573" y="5238637"/>
          <a:ext cx="8239810" cy="18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19074" y="190500"/>
            <a:ext cx="55616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서비스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B2C)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defRPr/>
            </a:pP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587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16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8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36466" y="568001"/>
            <a:ext cx="3877518" cy="1283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6466" y="1851948"/>
            <a:ext cx="3877518" cy="4657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사용자의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정보 입력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출근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통근시간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83675" y="2643304"/>
            <a:ext cx="2343943" cy="310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사용자의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정보 입력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출근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통근시간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042481" y="680843"/>
            <a:ext cx="1306768" cy="1125834"/>
            <a:chOff x="7096077" y="1507243"/>
            <a:chExt cx="1306768" cy="1125834"/>
          </a:xfrm>
        </p:grpSpPr>
        <p:sp>
          <p:nvSpPr>
            <p:cNvPr id="12" name="직사각형 11"/>
            <p:cNvSpPr/>
            <p:nvPr/>
          </p:nvSpPr>
          <p:spPr>
            <a:xfrm>
              <a:off x="7096077" y="2171412"/>
              <a:ext cx="13067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ja-JP" altLang="en-US" sz="2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木漏れ日</a:t>
              </a:r>
              <a:endParaRPr lang="ko-KR" altLang="en-US" sz="13800" spc="3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2" t="32788" r="51091" b="32303"/>
            <a:stretch/>
          </p:blipFill>
          <p:spPr>
            <a:xfrm>
              <a:off x="7403097" y="1507243"/>
              <a:ext cx="692728" cy="767329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219075" y="190500"/>
            <a:ext cx="5994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 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알림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(B2C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3600" dirty="0">
              <a:solidFill>
                <a:prstClr val="black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383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C05A6DA-BCE1-4B1C-A00A-6DC35990CFC0}"/>
              </a:ext>
            </a:extLst>
          </p:cNvPr>
          <p:cNvSpPr/>
          <p:nvPr/>
        </p:nvSpPr>
        <p:spPr>
          <a:xfrm>
            <a:off x="4975420" y="286090"/>
            <a:ext cx="7151023" cy="6401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A477F-34E3-46B5-AC35-618530CD99FF}"/>
              </a:ext>
            </a:extLst>
          </p:cNvPr>
          <p:cNvSpPr txBox="1"/>
          <p:nvPr/>
        </p:nvSpPr>
        <p:spPr>
          <a:xfrm>
            <a:off x="281924" y="28609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흐름도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3786254-9721-4FF4-9A92-5369A8152AEA}"/>
              </a:ext>
            </a:extLst>
          </p:cNvPr>
          <p:cNvGrpSpPr/>
          <p:nvPr/>
        </p:nvGrpSpPr>
        <p:grpSpPr>
          <a:xfrm>
            <a:off x="73259" y="1624598"/>
            <a:ext cx="3865508" cy="4221724"/>
            <a:chOff x="638604" y="1897104"/>
            <a:chExt cx="3329297" cy="3390210"/>
          </a:xfrm>
        </p:grpSpPr>
        <p:pic>
          <p:nvPicPr>
            <p:cNvPr id="5" name="Picture 4" descr="Measuring instrument iconì ëí ì´ë¯¸ì§ ê²ìê²°ê³¼">
              <a:extLst>
                <a:ext uri="{FF2B5EF4-FFF2-40B4-BE49-F238E27FC236}">
                  <a16:creationId xmlns:a16="http://schemas.microsoft.com/office/drawing/2014/main" id="{BF491848-DAAA-4DAD-AFFE-39507C735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210" y="2006481"/>
              <a:ext cx="1101076" cy="1101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A004197-DF6E-4F7B-8E6B-E8CAD3C87DEB}"/>
                </a:ext>
              </a:extLst>
            </p:cNvPr>
            <p:cNvSpPr/>
            <p:nvPr/>
          </p:nvSpPr>
          <p:spPr>
            <a:xfrm>
              <a:off x="638604" y="1897104"/>
              <a:ext cx="2853253" cy="3390210"/>
            </a:xfrm>
            <a:prstGeom prst="rect">
              <a:avLst/>
            </a:prstGeom>
            <a:noFill/>
            <a:ln w="38100">
              <a:solidFill>
                <a:srgbClr val="00B050">
                  <a:alpha val="80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C9CAE7-AE6A-4FCD-BA10-6409E33745D4}"/>
                </a:ext>
              </a:extLst>
            </p:cNvPr>
            <p:cNvSpPr txBox="1"/>
            <p:nvPr/>
          </p:nvSpPr>
          <p:spPr>
            <a:xfrm>
              <a:off x="788550" y="3086866"/>
              <a:ext cx="2447655" cy="667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실내</a:t>
              </a:r>
              <a:r>
                <a:rPr lang="en-US" altLang="ko-KR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</a:t>
              </a:r>
              <a:r>
                <a:rPr lang="ko-KR" altLang="en-US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외</a:t>
              </a:r>
              <a:endPara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미세먼지</a:t>
              </a:r>
              <a:r>
                <a:rPr lang="en-US" altLang="ko-KR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2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관측</a:t>
              </a:r>
              <a:endParaRPr lang="en-US" altLang="ko-KR" sz="2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5645CED-B198-4565-85F4-2FC8B075EDA2}"/>
                </a:ext>
              </a:extLst>
            </p:cNvPr>
            <p:cNvSpPr/>
            <p:nvPr/>
          </p:nvSpPr>
          <p:spPr>
            <a:xfrm>
              <a:off x="738389" y="3897704"/>
              <a:ext cx="785913" cy="34374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실외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F3273C-AFEB-4CDF-80BF-4B2F95C40111}"/>
                </a:ext>
              </a:extLst>
            </p:cNvPr>
            <p:cNvSpPr/>
            <p:nvPr/>
          </p:nvSpPr>
          <p:spPr>
            <a:xfrm>
              <a:off x="738388" y="4561786"/>
              <a:ext cx="785913" cy="34374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실내</a:t>
              </a:r>
              <a:endPara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FBC74-40AD-4915-8855-9D962A4AC240}"/>
                </a:ext>
              </a:extLst>
            </p:cNvPr>
            <p:cNvSpPr txBox="1"/>
            <p:nvPr/>
          </p:nvSpPr>
          <p:spPr>
            <a:xfrm>
              <a:off x="1520246" y="3906696"/>
              <a:ext cx="2447655" cy="321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온습도</a:t>
              </a:r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미세먼지</a:t>
              </a:r>
              <a:endPara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C5CDDC-BE62-4F67-B30E-D3F2C8A4E00D}"/>
                </a:ext>
              </a:extLst>
            </p:cNvPr>
            <p:cNvSpPr txBox="1"/>
            <p:nvPr/>
          </p:nvSpPr>
          <p:spPr>
            <a:xfrm>
              <a:off x="1503002" y="4531813"/>
              <a:ext cx="2098895" cy="568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</a:t>
              </a:r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₂</a:t>
              </a:r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VOCs, </a:t>
              </a:r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미세먼지</a:t>
              </a:r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000" b="1" dirty="0" err="1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온습도</a:t>
              </a:r>
              <a:endPara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5F1247E-0F09-4599-85E5-728CAD157F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403" y="2680680"/>
            <a:ext cx="795337" cy="7953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D5C31A2-0C72-461E-B1C0-9D8987C5BE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52" y="2778239"/>
            <a:ext cx="719478" cy="7194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D3CF1CE-6838-4532-B9F1-FFB9E8D9BE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28" y="2767514"/>
            <a:ext cx="711651" cy="711651"/>
          </a:xfrm>
          <a:prstGeom prst="rect">
            <a:avLst/>
          </a:prstGeom>
        </p:spPr>
      </p:pic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BE3D1291-CDA5-48B0-97B6-29A446A6D5B5}"/>
              </a:ext>
            </a:extLst>
          </p:cNvPr>
          <p:cNvCxnSpPr>
            <a:cxnSpLocks/>
          </p:cNvCxnSpPr>
          <p:nvPr/>
        </p:nvCxnSpPr>
        <p:spPr>
          <a:xfrm>
            <a:off x="3472536" y="3579566"/>
            <a:ext cx="1411643" cy="0"/>
          </a:xfrm>
          <a:prstGeom prst="straightConnector1">
            <a:avLst/>
          </a:prstGeom>
          <a:ln w="762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5397F4DC-F559-4DA4-9199-C4494D9382B5}"/>
              </a:ext>
            </a:extLst>
          </p:cNvPr>
          <p:cNvSpPr txBox="1"/>
          <p:nvPr/>
        </p:nvSpPr>
        <p:spPr>
          <a:xfrm>
            <a:off x="2935841" y="3686916"/>
            <a:ext cx="2447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전송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B08A7492-9FD7-49F4-A60D-B324617573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783" y="599110"/>
            <a:ext cx="1198295" cy="1198295"/>
          </a:xfrm>
          <a:prstGeom prst="rect">
            <a:avLst/>
          </a:prstGeom>
        </p:spPr>
      </p:pic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B817C6CC-28F2-444E-9723-A3B14D3A2B9C}"/>
              </a:ext>
            </a:extLst>
          </p:cNvPr>
          <p:cNvCxnSpPr>
            <a:cxnSpLocks/>
          </p:cNvCxnSpPr>
          <p:nvPr/>
        </p:nvCxnSpPr>
        <p:spPr>
          <a:xfrm flipH="1">
            <a:off x="6440948" y="1881342"/>
            <a:ext cx="4232139" cy="169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A398281F-85FA-4D4A-9D10-EB2B8FF426C1}"/>
              </a:ext>
            </a:extLst>
          </p:cNvPr>
          <p:cNvCxnSpPr>
            <a:cxnSpLocks/>
          </p:cNvCxnSpPr>
          <p:nvPr/>
        </p:nvCxnSpPr>
        <p:spPr>
          <a:xfrm>
            <a:off x="10671122" y="1881341"/>
            <a:ext cx="0" cy="4886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639D233C-0E51-4FFC-B0B9-A8A101ECC53F}"/>
              </a:ext>
            </a:extLst>
          </p:cNvPr>
          <p:cNvCxnSpPr>
            <a:cxnSpLocks/>
          </p:cNvCxnSpPr>
          <p:nvPr/>
        </p:nvCxnSpPr>
        <p:spPr>
          <a:xfrm flipH="1">
            <a:off x="6440948" y="1898324"/>
            <a:ext cx="565" cy="4771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CE19619-BD75-42D4-96A6-FD09FEA8D420}"/>
              </a:ext>
            </a:extLst>
          </p:cNvPr>
          <p:cNvSpPr txBox="1"/>
          <p:nvPr/>
        </p:nvSpPr>
        <p:spPr>
          <a:xfrm>
            <a:off x="5937042" y="2245080"/>
            <a:ext cx="974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B2B</a:t>
            </a:r>
            <a:endParaRPr lang="ko-KR" altLang="en-US" sz="3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13BF3A65-358C-4695-8542-51C33B58FA3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616" y="2906459"/>
            <a:ext cx="924469" cy="924469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06D39B2-69D0-4124-AE08-81F2955AD8E9}"/>
              </a:ext>
            </a:extLst>
          </p:cNvPr>
          <p:cNvSpPr txBox="1"/>
          <p:nvPr/>
        </p:nvSpPr>
        <p:spPr>
          <a:xfrm>
            <a:off x="4588626" y="3907856"/>
            <a:ext cx="2447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제품관리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5AA5EAD0-6CA4-41B1-82F5-2B09F9F8BE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03" y="2918111"/>
            <a:ext cx="892715" cy="89271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190D2E9F-F3C5-41DC-B39E-1FD49F05486A}"/>
              </a:ext>
            </a:extLst>
          </p:cNvPr>
          <p:cNvSpPr txBox="1"/>
          <p:nvPr/>
        </p:nvSpPr>
        <p:spPr>
          <a:xfrm>
            <a:off x="5866712" y="3897677"/>
            <a:ext cx="2447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데이터관리</a:t>
            </a:r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55523792-044C-4C00-B9F8-6A71E2C8FC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577" y="2663289"/>
            <a:ext cx="1056715" cy="1056715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00B65129-721F-442C-8FA2-8F3FEE9DB389}"/>
              </a:ext>
            </a:extLst>
          </p:cNvPr>
          <p:cNvSpPr txBox="1"/>
          <p:nvPr/>
        </p:nvSpPr>
        <p:spPr>
          <a:xfrm>
            <a:off x="10087464" y="3580669"/>
            <a:ext cx="244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기록 조회</a:t>
            </a:r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9C9F5E0F-7820-4594-8717-77A2BFE9BD2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57" y="2782209"/>
            <a:ext cx="808344" cy="808344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CE95C91A-1CD8-4FBA-9821-964B6A8E187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309" y="2852263"/>
            <a:ext cx="759361" cy="759361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3DB55B3A-FB45-4D9B-8943-C337A3E6432B}"/>
              </a:ext>
            </a:extLst>
          </p:cNvPr>
          <p:cNvSpPr txBox="1"/>
          <p:nvPr/>
        </p:nvSpPr>
        <p:spPr>
          <a:xfrm>
            <a:off x="8825764" y="3572555"/>
            <a:ext cx="244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외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정보 확인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DB6EDDAD-43E4-4BC7-BED9-A3DE2EACB54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624" y="4888759"/>
            <a:ext cx="655673" cy="655673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E75044AF-607C-4FA9-9D88-BD6BF286D0E3}"/>
              </a:ext>
            </a:extLst>
          </p:cNvPr>
          <p:cNvSpPr txBox="1"/>
          <p:nvPr/>
        </p:nvSpPr>
        <p:spPr>
          <a:xfrm>
            <a:off x="7308373" y="234551"/>
            <a:ext cx="244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Service</a:t>
            </a:r>
            <a:endParaRPr lang="ko-KR" altLang="en-US" sz="28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A16D306-2284-4A24-80FE-9EED2503378C}"/>
              </a:ext>
            </a:extLst>
          </p:cNvPr>
          <p:cNvSpPr txBox="1"/>
          <p:nvPr/>
        </p:nvSpPr>
        <p:spPr>
          <a:xfrm>
            <a:off x="9488720" y="5594518"/>
            <a:ext cx="2478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알림 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40C82E8-E202-4CCC-860A-5D56B6CCBCE9}"/>
              </a:ext>
            </a:extLst>
          </p:cNvPr>
          <p:cNvSpPr txBox="1"/>
          <p:nvPr/>
        </p:nvSpPr>
        <p:spPr>
          <a:xfrm>
            <a:off x="6005777" y="5923111"/>
            <a:ext cx="2447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오류 알림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42" name="Picture 2" descr="error iconì ëí ì´ë¯¸ì§ ê²ìê²°ê³¼">
            <a:extLst>
              <a:ext uri="{FF2B5EF4-FFF2-40B4-BE49-F238E27FC236}">
                <a16:creationId xmlns:a16="http://schemas.microsoft.com/office/drawing/2014/main" id="{4BE9A324-9343-4078-A3DC-C647A77FF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889" b="89778" l="4000" r="97778">
                        <a14:foregroundMark x1="35111" y1="48000" x2="35111" y2="48000"/>
                        <a14:foregroundMark x1="48889" y1="9333" x2="48889" y2="9333"/>
                        <a14:foregroundMark x1="93778" y1="82667" x2="93778" y2="82667"/>
                        <a14:foregroundMark x1="91556" y1="86667" x2="91556" y2="86667"/>
                        <a14:foregroundMark x1="9333" y1="88889" x2="9333" y2="88889"/>
                        <a14:foregroundMark x1="6222" y1="88889" x2="6222" y2="88889"/>
                        <a14:foregroundMark x1="4444" y1="87556" x2="4444" y2="87556"/>
                        <a14:foregroundMark x1="97778" y1="87556" x2="97778" y2="8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055" y="4858689"/>
            <a:ext cx="993100" cy="99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6C93F49C-D891-4095-87F9-BAA935A610BB}"/>
              </a:ext>
            </a:extLst>
          </p:cNvPr>
          <p:cNvCxnSpPr>
            <a:cxnSpLocks/>
          </p:cNvCxnSpPr>
          <p:nvPr/>
        </p:nvCxnSpPr>
        <p:spPr>
          <a:xfrm>
            <a:off x="8532201" y="1671216"/>
            <a:ext cx="0" cy="2101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918BEC92-27CE-4058-BD30-47CB64EB5685}"/>
              </a:ext>
            </a:extLst>
          </p:cNvPr>
          <p:cNvCxnSpPr>
            <a:cxnSpLocks/>
          </p:cNvCxnSpPr>
          <p:nvPr/>
        </p:nvCxnSpPr>
        <p:spPr>
          <a:xfrm flipH="1">
            <a:off x="6329748" y="5196617"/>
            <a:ext cx="2224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0AE00EEF-952F-4102-A6AC-7C7A7584D324}"/>
              </a:ext>
            </a:extLst>
          </p:cNvPr>
          <p:cNvCxnSpPr>
            <a:cxnSpLocks/>
          </p:cNvCxnSpPr>
          <p:nvPr/>
        </p:nvCxnSpPr>
        <p:spPr>
          <a:xfrm>
            <a:off x="6329748" y="4350227"/>
            <a:ext cx="0" cy="846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2B1DF3DD-DB3C-45D5-B2A3-708361C2138E}"/>
              </a:ext>
            </a:extLst>
          </p:cNvPr>
          <p:cNvCxnSpPr>
            <a:cxnSpLocks/>
          </p:cNvCxnSpPr>
          <p:nvPr/>
        </p:nvCxnSpPr>
        <p:spPr>
          <a:xfrm>
            <a:off x="10674242" y="4216383"/>
            <a:ext cx="0" cy="4788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E2D3BB8-0CAD-4761-B4ED-4DD5DC9A068D}"/>
              </a:ext>
            </a:extLst>
          </p:cNvPr>
          <p:cNvSpPr/>
          <p:nvPr/>
        </p:nvSpPr>
        <p:spPr>
          <a:xfrm>
            <a:off x="6608802" y="4740211"/>
            <a:ext cx="1244914" cy="165433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E2280CE-EF8A-4407-8A9A-D8CA903BF58C}"/>
              </a:ext>
            </a:extLst>
          </p:cNvPr>
          <p:cNvSpPr/>
          <p:nvPr/>
        </p:nvSpPr>
        <p:spPr>
          <a:xfrm>
            <a:off x="9819971" y="4706433"/>
            <a:ext cx="1668644" cy="146385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CE19619-BD75-42D4-96A6-FD09FEA8D420}"/>
              </a:ext>
            </a:extLst>
          </p:cNvPr>
          <p:cNvSpPr txBox="1"/>
          <p:nvPr/>
        </p:nvSpPr>
        <p:spPr>
          <a:xfrm>
            <a:off x="10183952" y="2229378"/>
            <a:ext cx="974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B2C</a:t>
            </a:r>
            <a:endParaRPr lang="ko-KR" altLang="en-US" sz="3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9597589" y="6229618"/>
            <a:ext cx="2650156" cy="646186"/>
            <a:chOff x="9555151" y="6123860"/>
            <a:chExt cx="2650156" cy="646186"/>
          </a:xfrm>
        </p:grpSpPr>
        <p:pic>
          <p:nvPicPr>
            <p:cNvPr id="44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791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C:\Users\ohmy9\Desktop\프로젝트쓰레기통\Logo_D3.sv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878" y="1907693"/>
            <a:ext cx="730802" cy="69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t="8358"/>
          <a:stretch/>
        </p:blipFill>
        <p:spPr>
          <a:xfrm>
            <a:off x="6822939" y="2806506"/>
            <a:ext cx="1169751" cy="85910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212" y="4193694"/>
            <a:ext cx="1311972" cy="56414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5" t="26867" r="23877" b="28928"/>
          <a:stretch/>
        </p:blipFill>
        <p:spPr>
          <a:xfrm>
            <a:off x="245018" y="4163644"/>
            <a:ext cx="1648643" cy="722865"/>
          </a:xfrm>
          <a:prstGeom prst="rect">
            <a:avLst/>
          </a:prstGeo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378236" y="1936658"/>
            <a:ext cx="1464107" cy="606559"/>
            <a:chOff x="3910" y="0"/>
            <a:chExt cx="1889138" cy="782643"/>
          </a:xfrm>
        </p:grpSpPr>
        <p:pic>
          <p:nvPicPr>
            <p:cNvPr id="8" name="Picture 5" descr="E:\사진\1 - 프로그래밍 사진\언어 로고\HTML5_logo_and_wordmark.svg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0" y="0"/>
              <a:ext cx="821662" cy="780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" name="Picture 6" descr="E:\사진\1 - 프로그래밍 사진\언어 로고\JS6_Logo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59" y="0"/>
              <a:ext cx="786510" cy="780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" name="Picture 7" descr="E:\사진\1 - 프로그래밍 사진\언어 로고\다운로드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4771" y="2372"/>
              <a:ext cx="568277" cy="780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6481" y="2923944"/>
            <a:ext cx="1155324" cy="562773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3955675" y="2848173"/>
            <a:ext cx="0" cy="2779836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399078" y="2848173"/>
            <a:ext cx="0" cy="1858055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2" idx="2"/>
          </p:cNvCxnSpPr>
          <p:nvPr/>
        </p:nvCxnSpPr>
        <p:spPr>
          <a:xfrm>
            <a:off x="4849630" y="2885010"/>
            <a:ext cx="5432" cy="1055644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5323323" y="2822670"/>
            <a:ext cx="0" cy="375485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3917576" y="5519830"/>
            <a:ext cx="73676" cy="73676"/>
            <a:chOff x="6565955" y="1844089"/>
            <a:chExt cx="73676" cy="73676"/>
          </a:xfrm>
        </p:grpSpPr>
        <p:sp>
          <p:nvSpPr>
            <p:cNvPr id="48" name="타원 47"/>
            <p:cNvSpPr/>
            <p:nvPr/>
          </p:nvSpPr>
          <p:spPr>
            <a:xfrm>
              <a:off x="6565955" y="1844089"/>
              <a:ext cx="73676" cy="7367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6582210" y="1858067"/>
              <a:ext cx="45719" cy="4571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4362240" y="4734193"/>
            <a:ext cx="73676" cy="73676"/>
            <a:chOff x="6565955" y="1844089"/>
            <a:chExt cx="73676" cy="73676"/>
          </a:xfrm>
        </p:grpSpPr>
        <p:sp>
          <p:nvSpPr>
            <p:cNvPr id="53" name="타원 52"/>
            <p:cNvSpPr/>
            <p:nvPr/>
          </p:nvSpPr>
          <p:spPr>
            <a:xfrm>
              <a:off x="6565955" y="1844089"/>
              <a:ext cx="73676" cy="7367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6582210" y="1858067"/>
              <a:ext cx="45719" cy="4571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821630" y="3966760"/>
            <a:ext cx="73676" cy="73676"/>
            <a:chOff x="6565955" y="1844089"/>
            <a:chExt cx="73676" cy="73676"/>
          </a:xfrm>
        </p:grpSpPr>
        <p:sp>
          <p:nvSpPr>
            <p:cNvPr id="56" name="타원 55"/>
            <p:cNvSpPr/>
            <p:nvPr/>
          </p:nvSpPr>
          <p:spPr>
            <a:xfrm>
              <a:off x="6565955" y="1844089"/>
              <a:ext cx="73676" cy="7367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6582210" y="1858067"/>
              <a:ext cx="45719" cy="4571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286485" y="3199223"/>
            <a:ext cx="73676" cy="73676"/>
            <a:chOff x="6565955" y="1844089"/>
            <a:chExt cx="73676" cy="73676"/>
          </a:xfrm>
        </p:grpSpPr>
        <p:sp>
          <p:nvSpPr>
            <p:cNvPr id="59" name="타원 58"/>
            <p:cNvSpPr/>
            <p:nvPr/>
          </p:nvSpPr>
          <p:spPr>
            <a:xfrm>
              <a:off x="6565955" y="1844089"/>
              <a:ext cx="73676" cy="7367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6582210" y="1858067"/>
              <a:ext cx="45719" cy="45719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75" name="그림 7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8891" y="3577862"/>
            <a:ext cx="1494180" cy="605973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546" y="4308316"/>
            <a:ext cx="1465012" cy="938374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2500024" y="2848173"/>
            <a:ext cx="923511" cy="1021756"/>
            <a:chOff x="3976902" y="4339360"/>
            <a:chExt cx="1311526" cy="1451049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13"/>
            <a:srcRect r="51235"/>
            <a:stretch/>
          </p:blipFill>
          <p:spPr>
            <a:xfrm>
              <a:off x="3982246" y="4339360"/>
              <a:ext cx="1227929" cy="1271874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13"/>
            <a:srcRect l="47915" t="38834" b="34954"/>
            <a:stretch/>
          </p:blipFill>
          <p:spPr>
            <a:xfrm>
              <a:off x="3976902" y="5457033"/>
              <a:ext cx="1311526" cy="333376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331374" y="1088236"/>
            <a:ext cx="1847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497780" y="2781317"/>
            <a:ext cx="506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+</a:t>
            </a:r>
            <a:endParaRPr lang="ko-KR" altLang="en-US" sz="4400" b="1" dirty="0">
              <a:solidFill>
                <a:schemeClr val="tx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26" name="Picture 2" descr="bootstrap-vue logoì ëí ì´ë¯¸ì§ ê²ìê²°ê³¼">
            <a:extLst>
              <a:ext uri="{FF2B5EF4-FFF2-40B4-BE49-F238E27FC236}">
                <a16:creationId xmlns:a16="http://schemas.microsoft.com/office/drawing/2014/main" id="{8A4B6156-FE6F-4C8A-93D2-7E4AD4773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59" y="2879153"/>
            <a:ext cx="1327042" cy="103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ra logoì ëí ì´ë¯¸ì§ ê²ìê²°ê³¼">
            <a:extLst>
              <a:ext uri="{FF2B5EF4-FFF2-40B4-BE49-F238E27FC236}">
                <a16:creationId xmlns:a16="http://schemas.microsoft.com/office/drawing/2014/main" id="{3D81CE0A-1CEA-4C41-8B63-C002C825B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58" y="4456706"/>
            <a:ext cx="1355517" cy="135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buntu logoì ëí ì´ë¯¸ì§ ê²ìê²°ê³¼">
            <a:extLst>
              <a:ext uri="{FF2B5EF4-FFF2-40B4-BE49-F238E27FC236}">
                <a16:creationId xmlns:a16="http://schemas.microsoft.com/office/drawing/2014/main" id="{5550F7EA-F3C3-48F0-850E-68986FD51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197" y="5094407"/>
            <a:ext cx="1021577" cy="81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uejsì ëí ì´ë¯¸ì§ ê²ìê²°ê³¼">
            <a:extLst>
              <a:ext uri="{FF2B5EF4-FFF2-40B4-BE49-F238E27FC236}">
                <a16:creationId xmlns:a16="http://schemas.microsoft.com/office/drawing/2014/main" id="{2B910C03-9554-4865-A28C-EEEFB4E7A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081" y="4937281"/>
            <a:ext cx="1578246" cy="96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ìëì´ë¸ ë¡ê³ ì ëí ì´ë¯¸ì§ ê²ìê²°ê³¼">
            <a:extLst>
              <a:ext uri="{FF2B5EF4-FFF2-40B4-BE49-F238E27FC236}">
                <a16:creationId xmlns:a16="http://schemas.microsoft.com/office/drawing/2014/main" id="{3BF349C5-D1D5-4147-8ABD-E2213B5DC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134" y="4762762"/>
            <a:ext cx="1174999" cy="79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/>
          <p:cNvSpPr/>
          <p:nvPr/>
        </p:nvSpPr>
        <p:spPr>
          <a:xfrm>
            <a:off x="138942" y="1482091"/>
            <a:ext cx="3404206" cy="467261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293116" y="1020367"/>
            <a:ext cx="3124573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FRONT-END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658998" y="1482091"/>
            <a:ext cx="4378703" cy="467261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4445704" y="1023751"/>
            <a:ext cx="2763898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BACK-END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0" name="Picture 10" descr="pwa logoì ëí ì´ë¯¸ì§ ê²ìê²°ê³¼">
            <a:extLst>
              <a:ext uri="{FF2B5EF4-FFF2-40B4-BE49-F238E27FC236}">
                <a16:creationId xmlns:a16="http://schemas.microsoft.com/office/drawing/2014/main" id="{D64555E3-188E-45A3-822A-223418FF1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24" y="1919559"/>
            <a:ext cx="1436738" cy="54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2" descr="vuejsì ëí ì´ë¯¸ì§ ê²ìê²°ê³¼">
            <a:extLst>
              <a:ext uri="{FF2B5EF4-FFF2-40B4-BE49-F238E27FC236}">
                <a16:creationId xmlns:a16="http://schemas.microsoft.com/office/drawing/2014/main" id="{E7A0ADB3-9AA7-4052-8933-CB078061D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110" y="2556488"/>
            <a:ext cx="1437192" cy="87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6" descr="firebaseì ëí ì´ë¯¸ì§ ê²ìê²°ê³¼">
            <a:extLst>
              <a:ext uri="{FF2B5EF4-FFF2-40B4-BE49-F238E27FC236}">
                <a16:creationId xmlns:a16="http://schemas.microsoft.com/office/drawing/2014/main" id="{BE8A07C0-69C7-4696-BD98-08D1EE73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984" y="1534554"/>
            <a:ext cx="2681407" cy="137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/>
          <p:cNvSpPr/>
          <p:nvPr/>
        </p:nvSpPr>
        <p:spPr>
          <a:xfrm>
            <a:off x="8150619" y="1474746"/>
            <a:ext cx="3856993" cy="2011972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8726020" y="1069524"/>
            <a:ext cx="270619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Mobile App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168776" y="4014223"/>
            <a:ext cx="3856993" cy="2160437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710039" y="3649654"/>
            <a:ext cx="292740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HARDWARE</a:t>
            </a:r>
            <a:endParaRPr lang="ko-KR" altLang="en-US" sz="7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5A477F-34E3-46B5-AC35-618530CD99FF}"/>
              </a:ext>
            </a:extLst>
          </p:cNvPr>
          <p:cNvSpPr txBox="1"/>
          <p:nvPr/>
        </p:nvSpPr>
        <p:spPr>
          <a:xfrm>
            <a:off x="348748" y="333862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사용기술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4419" y="1606990"/>
            <a:ext cx="2290422" cy="1278020"/>
          </a:xfrm>
          <a:prstGeom prst="rect">
            <a:avLst/>
          </a:prstGeom>
        </p:spPr>
      </p:pic>
      <p:grpSp>
        <p:nvGrpSpPr>
          <p:cNvPr id="61" name="그룹 60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62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996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기대효과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6131" y="3250040"/>
            <a:ext cx="1061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포괄적인 범위가 아닌 바로 자신의 집 앞 미세먼지를 확인가능</a:t>
            </a:r>
            <a:endParaRPr lang="en-US" altLang="ko-KR" sz="32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6131" y="2222137"/>
            <a:ext cx="1013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기업 차원에서 사회문제인 미세먼지를 마케팅으로 사용가능</a:t>
            </a:r>
            <a:endParaRPr lang="en-US" altLang="ko-KR" sz="32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6131" y="4277943"/>
            <a:ext cx="8605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정부 차원에서 정책</a:t>
            </a:r>
            <a:r>
              <a:rPr lang="en-US" altLang="ko-KR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대책 수립 시 지표로 사용가능</a:t>
            </a:r>
            <a:endParaRPr lang="en-US" altLang="ko-KR" sz="32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구름 8"/>
          <p:cNvSpPr/>
          <p:nvPr/>
        </p:nvSpPr>
        <p:spPr>
          <a:xfrm>
            <a:off x="1652360" y="458773"/>
            <a:ext cx="45719" cy="66647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ì²´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6" y="2263014"/>
            <a:ext cx="489745" cy="4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ì²´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6" y="3317993"/>
            <a:ext cx="489745" cy="4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구름 28"/>
          <p:cNvSpPr/>
          <p:nvPr/>
        </p:nvSpPr>
        <p:spPr>
          <a:xfrm>
            <a:off x="1664041" y="2473482"/>
            <a:ext cx="45719" cy="66647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8" descr="ì²´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6" y="4372973"/>
            <a:ext cx="489745" cy="4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12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8082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513041" y="1288636"/>
            <a:ext cx="1139987" cy="1200172"/>
            <a:chOff x="1002153" y="832019"/>
            <a:chExt cx="1293576" cy="136187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153" y="832019"/>
              <a:ext cx="1293576" cy="136187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301228" y="1284051"/>
              <a:ext cx="695426" cy="661481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 smtClean="0">
                  <a:solidFill>
                    <a:schemeClr val="tx1"/>
                  </a:solidFill>
                  <a:latin typeface="a하늬바람B" panose="02020600000000000000" pitchFamily="18" charset="-127"/>
                  <a:ea typeface="a하늬바람B" panose="02020600000000000000" pitchFamily="18" charset="-127"/>
                </a:rPr>
                <a:t>2</a:t>
              </a:r>
              <a:endParaRPr lang="ko-KR" altLang="en-US" sz="5400" dirty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25A477F-34E3-46B5-AC35-618530CD99FF}"/>
              </a:ext>
            </a:extLst>
          </p:cNvPr>
          <p:cNvSpPr txBox="1"/>
          <p:nvPr/>
        </p:nvSpPr>
        <p:spPr>
          <a:xfrm>
            <a:off x="348748" y="333862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개발일정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4855" y="2797252"/>
            <a:ext cx="3094892" cy="328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개발환경 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구축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클래스 </a:t>
            </a:r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설계 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</a:t>
            </a:r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설계 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아두이노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설계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418650" y="1288637"/>
            <a:ext cx="1139987" cy="1200172"/>
            <a:chOff x="1002153" y="832019"/>
            <a:chExt cx="1293576" cy="136187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153" y="832019"/>
              <a:ext cx="1293576" cy="136187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301228" y="1284051"/>
              <a:ext cx="695426" cy="661481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>
                  <a:solidFill>
                    <a:schemeClr val="tx1"/>
                  </a:solidFill>
                  <a:latin typeface="a하늬바람B" panose="02020600000000000000" pitchFamily="18" charset="-127"/>
                  <a:ea typeface="a하늬바람B" panose="02020600000000000000" pitchFamily="18" charset="-127"/>
                </a:rPr>
                <a:t>3</a:t>
              </a:r>
              <a:endParaRPr lang="ko-KR" altLang="en-US" sz="5400" dirty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627556" y="1288637"/>
            <a:ext cx="1139987" cy="1200172"/>
            <a:chOff x="1002153" y="832019"/>
            <a:chExt cx="1293576" cy="136187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153" y="832019"/>
              <a:ext cx="1293576" cy="136187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301228" y="1284051"/>
              <a:ext cx="695426" cy="661481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>
                  <a:solidFill>
                    <a:schemeClr val="tx1"/>
                  </a:solidFill>
                  <a:latin typeface="a하늬바람B" panose="02020600000000000000" pitchFamily="18" charset="-127"/>
                  <a:ea typeface="a하늬바람B" panose="02020600000000000000" pitchFamily="18" charset="-127"/>
                </a:rPr>
                <a:t>4</a:t>
              </a:r>
              <a:endParaRPr lang="ko-KR" altLang="en-US" sz="5400" dirty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749272" y="1288637"/>
            <a:ext cx="1139987" cy="1200172"/>
            <a:chOff x="1002153" y="832019"/>
            <a:chExt cx="1293576" cy="136187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153" y="832019"/>
              <a:ext cx="1293576" cy="1361870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301228" y="1284051"/>
              <a:ext cx="695426" cy="661481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>
                  <a:solidFill>
                    <a:schemeClr val="tx1"/>
                  </a:solidFill>
                  <a:latin typeface="a하늬바람B" panose="02020600000000000000" pitchFamily="18" charset="-127"/>
                  <a:ea typeface="a하늬바람B" panose="02020600000000000000" pitchFamily="18" charset="-127"/>
                </a:rPr>
                <a:t>5</a:t>
              </a:r>
              <a:endParaRPr lang="ko-KR" altLang="en-US" sz="5400" dirty="0">
                <a:solidFill>
                  <a:schemeClr val="tx1"/>
                </a:solidFill>
                <a:latin typeface="a하늬바람B" panose="02020600000000000000" pitchFamily="18" charset="-127"/>
                <a:ea typeface="a하늬바람B" panose="02020600000000000000" pitchFamily="18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418650" y="3516616"/>
            <a:ext cx="3576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 개발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5587" y="3101118"/>
            <a:ext cx="378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프로토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타입 테스트 및 디버깅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964903" y="1288636"/>
            <a:ext cx="26392" cy="479400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422493" y="1288636"/>
            <a:ext cx="26392" cy="479400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22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847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17" y="1467411"/>
            <a:ext cx="7753165" cy="434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41346" y="2321005"/>
            <a:ext cx="490930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Q &amp; A</a:t>
            </a:r>
            <a:endParaRPr kumimoji="0" lang="ko-KR" altLang="en-US" sz="13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611070" y="6248400"/>
            <a:ext cx="548854" cy="5724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7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19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9611070" y="6248400"/>
            <a:ext cx="548854" cy="5724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Picture 2" descr="ê´ë ¨ ì´ë¯¸ì§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17" y="1467411"/>
            <a:ext cx="7753165" cy="434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14784" y="2503493"/>
            <a:ext cx="5762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감사합니다</a:t>
            </a:r>
            <a:endParaRPr lang="ko-KR" altLang="en-US" sz="9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52313" y="4073153"/>
            <a:ext cx="180530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>
              <a:defRPr/>
            </a:pPr>
            <a:r>
              <a:rPr lang="ja-JP" altLang="en-US" sz="3600" spc="3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ドンマイ</a:t>
            </a:r>
            <a:endParaRPr kumimoji="0" lang="ko-KR" altLang="en-US" sz="3600" b="0" i="0" u="none" strike="noStrike" kern="1200" cap="none" spc="300" normalizeH="0" baseline="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62931" y="4073153"/>
            <a:ext cx="91242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</a:t>
            </a:r>
            <a:r>
              <a:rPr kumimoji="0" lang="ko-KR" altLang="en-US" sz="36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</a:t>
            </a:r>
            <a:endParaRPr kumimoji="0" lang="ko-KR" altLang="en-US" sz="3600" b="0" i="0" u="none" strike="noStrike" kern="1200" cap="none" spc="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9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09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ê´ë ¨ ì´ë¯¸ì§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12" y="0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ê´ë ¨ ì´ë¯¸ì§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3662" y="-514350"/>
            <a:ext cx="7620000" cy="834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8130" y="2459504"/>
            <a:ext cx="11615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기반으로 한 </a:t>
            </a:r>
            <a:endParaRPr kumimoji="0" lang="en-US" altLang="ko-KR" sz="6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대기오염 측정 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및 모니터링 서비스</a:t>
            </a:r>
          </a:p>
        </p:txBody>
      </p:sp>
      <p:sp>
        <p:nvSpPr>
          <p:cNvPr id="4" name="타원 3"/>
          <p:cNvSpPr/>
          <p:nvPr/>
        </p:nvSpPr>
        <p:spPr>
          <a:xfrm>
            <a:off x="9611070" y="6248400"/>
            <a:ext cx="548854" cy="5724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604262" y="6174660"/>
            <a:ext cx="2641685" cy="657845"/>
            <a:chOff x="9563622" y="6123860"/>
            <a:chExt cx="2641685" cy="657845"/>
          </a:xfrm>
        </p:grpSpPr>
        <p:pic>
          <p:nvPicPr>
            <p:cNvPr id="7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622" y="6194036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288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소개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8" y="836831"/>
            <a:ext cx="10175630" cy="53862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8" y="836831"/>
            <a:ext cx="10175630" cy="53862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2583" y="6364011"/>
            <a:ext cx="4086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출처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YOUTUBE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비디오머그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채널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9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0578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71" y="575700"/>
            <a:ext cx="8473203" cy="56574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37014" y="16657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소개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690409" y="2181555"/>
            <a:ext cx="969264" cy="905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6659673" y="2178870"/>
            <a:ext cx="1280160" cy="280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022521" y="3326849"/>
            <a:ext cx="1414391" cy="1290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0" name="직선 화살표 연결선 9"/>
          <p:cNvCxnSpPr>
            <a:stCxn id="9" idx="6"/>
          </p:cNvCxnSpPr>
          <p:nvPr/>
        </p:nvCxnSpPr>
        <p:spPr>
          <a:xfrm flipV="1">
            <a:off x="7436912" y="3114717"/>
            <a:ext cx="2544962" cy="8572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39833" y="1850390"/>
            <a:ext cx="220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초미세먼지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81874" y="2823956"/>
            <a:ext cx="220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86732" y="5779319"/>
            <a:ext cx="10281101" cy="443656"/>
            <a:chOff x="882080" y="5781928"/>
            <a:chExt cx="10281101" cy="443656"/>
          </a:xfrm>
        </p:grpSpPr>
        <p:sp>
          <p:nvSpPr>
            <p:cNvPr id="17" name="TextBox 16"/>
            <p:cNvSpPr txBox="1"/>
            <p:nvPr/>
          </p:nvSpPr>
          <p:spPr>
            <a:xfrm>
              <a:off x="927687" y="5803701"/>
              <a:ext cx="1023549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*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PM :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부유성 고형물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Particulate Matter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의 약자로서 </a:t>
              </a:r>
              <a:r>
                <a:rPr kumimoji="0" lang="en-US" altLang="ko-KR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μm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마이크로미터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를 대신하여 쓰는 용어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82080" y="5781928"/>
              <a:ext cx="10235494" cy="4436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14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010991" y="5323428"/>
            <a:ext cx="2874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미국환경보호청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(EPA)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847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397849" y="836831"/>
            <a:ext cx="9499901" cy="5347882"/>
            <a:chOff x="1025859" y="974503"/>
            <a:chExt cx="10140275" cy="570389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867" y="979784"/>
              <a:ext cx="10140267" cy="5698618"/>
            </a:xfrm>
            <a:prstGeom prst="rect">
              <a:avLst/>
            </a:prstGeom>
          </p:spPr>
        </p:pic>
        <p:pic>
          <p:nvPicPr>
            <p:cNvPr id="1028" name="Picture 4" descr="ì´ë¦°ì´ ë¯¸ì¸ë¨¼ì§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59" y="974503"/>
              <a:ext cx="10140271" cy="446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피해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323" y="857954"/>
            <a:ext cx="9452953" cy="53172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250" y="842111"/>
            <a:ext cx="9449099" cy="53151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851" y="826267"/>
            <a:ext cx="9499897" cy="53436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391621" y="831548"/>
            <a:ext cx="9512356" cy="5338411"/>
          </a:xfrm>
          <a:prstGeom prst="rect">
            <a:avLst/>
          </a:prstGeom>
          <a:noFill/>
          <a:ln w="571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12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787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6414" y="2828836"/>
            <a:ext cx="2279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원인</a:t>
            </a:r>
            <a:r>
              <a:rPr kumimoji="0" lang="en-US" altLang="ko-KR" sz="7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kumimoji="0" lang="ko-KR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054" name="Picture 6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647" y="2792805"/>
            <a:ext cx="5769124" cy="358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ë ¥ë°ì  ì°ê¸°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68" y="1032939"/>
            <a:ext cx="5829843" cy="32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9" y="833887"/>
            <a:ext cx="9401803" cy="5372459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9611070" y="6248400"/>
            <a:ext cx="548854" cy="5724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9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7021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-0.25365 -0.432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82" y="-2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145410" y="-212408"/>
            <a:ext cx="13874279" cy="6492240"/>
            <a:chOff x="-1462913" y="585341"/>
            <a:chExt cx="11978512" cy="5605147"/>
          </a:xfrm>
        </p:grpSpPr>
        <p:pic>
          <p:nvPicPr>
            <p:cNvPr id="6146" name="Picture 2" descr="https://t1.daumcdn.net/cfile/tistory/2113AF3F58A67EF22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785" b="100000" l="62388" r="96866">
                          <a14:foregroundMark x1="77313" y1="46774" x2="78657" y2="52688"/>
                          <a14:foregroundMark x1="85224" y1="48118" x2="85970" y2="52688"/>
                          <a14:foregroundMark x1="91493" y1="91667" x2="90448" y2="92204"/>
                          <a14:backgroundMark x1="92537" y1="97312" x2="94179" y2="924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62913" y="2052545"/>
              <a:ext cx="7452746" cy="4137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ë¯¸ì¸ë¨¼ì§ ë§ì¤í¬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412" b="100000" l="25588" r="773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0454" y="585341"/>
              <a:ext cx="5605145" cy="5605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219074" y="190500"/>
            <a:ext cx="4315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해결 방법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6150" name="Picture 6" descr="ë¯¸ì¸ë¨¼ì§ ëë íì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83" b="99665" l="9883" r="4338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22" y="190500"/>
            <a:ext cx="568642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ë¯¸ì¸ë¨¼ì§ ë§ì¤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02" y="1692638"/>
            <a:ext cx="5757809" cy="499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9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594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" y="713232"/>
            <a:ext cx="8276329" cy="40993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671" y="3142488"/>
            <a:ext cx="7284660" cy="3593007"/>
          </a:xfrm>
          <a:prstGeom prst="rect">
            <a:avLst/>
          </a:prstGeom>
        </p:spPr>
      </p:pic>
      <p:pic>
        <p:nvPicPr>
          <p:cNvPr id="7170" name="Picture 2" descr="ë¯¸ì¸ë¯¸ì¸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4" y="2512300"/>
            <a:ext cx="5103558" cy="422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ë¯¸ì¸ë¨¼ì§ ì±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31" y="713232"/>
            <a:ext cx="7620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1544" y="713232"/>
            <a:ext cx="11799787" cy="6022263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rot="678224">
            <a:off x="2301072" y="2726685"/>
            <a:ext cx="7777278" cy="20068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 有</a:t>
            </a:r>
            <a:endParaRPr kumimoji="0" lang="ko-KR" altLang="en-US" sz="1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393" y="81454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벤치마킹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9611070" y="6248400"/>
            <a:ext cx="548854" cy="5724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595791" y="6174660"/>
            <a:ext cx="2650156" cy="646186"/>
            <a:chOff x="9555151" y="6123860"/>
            <a:chExt cx="2650156" cy="646186"/>
          </a:xfrm>
        </p:grpSpPr>
        <p:pic>
          <p:nvPicPr>
            <p:cNvPr id="10" name="Picture 2" descr="ìì§ì ë¬¸ëíêµ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151" y="6182377"/>
              <a:ext cx="579411" cy="587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0099883" y="6123860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영진전문대학교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87420" y="6400714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木漏れ</a:t>
              </a:r>
              <a:r>
                <a:rPr kumimoji="0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日 </a:t>
              </a:r>
              <a:r>
                <a:rPr kumimoji="0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kumimoji="0" lang="ja-JP" altLang="en-US" sz="1800" b="0" i="0" u="none" strike="noStrike" kern="1200" cap="none" spc="3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ドンマ</a:t>
              </a:r>
              <a:r>
                <a:rPr kumimoji="0" lang="ja-JP" altLang="en-US" sz="1800" b="0" i="0" u="none" strike="noStrike" kern="1200" cap="none" spc="300" normalizeH="0" baseline="0" noProof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イ</a:t>
              </a:r>
              <a:endParaRPr kumimoji="0" lang="ko-KR" altLang="en-US" sz="1800" b="0" i="0" u="none" strike="noStrike" kern="1200" cap="none" spc="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148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3325</TotalTime>
  <Words>1599</Words>
  <Application>Microsoft Office PowerPoint</Application>
  <PresentationFormat>와이드스크린</PresentationFormat>
  <Paragraphs>309</Paragraphs>
  <Slides>27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DX경필명조B</vt:lpstr>
      <vt:lpstr>나눔스퀘어 ExtraBold</vt:lpstr>
      <vt:lpstr>Arial</vt:lpstr>
      <vt:lpstr>210 콤퓨타세탁 R</vt:lpstr>
      <vt:lpstr>나눔스퀘어 Light</vt:lpstr>
      <vt:lpstr>나눔스퀘어 Bold</vt:lpstr>
      <vt:lpstr>a하늬바람B</vt:lpstr>
      <vt:lpstr>조선일보명조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wndms4573@naver.com</dc:creator>
  <cp:lastModifiedBy>wndms4573@naver.com</cp:lastModifiedBy>
  <cp:revision>185</cp:revision>
  <dcterms:created xsi:type="dcterms:W3CDTF">2019-01-22T01:51:15Z</dcterms:created>
  <dcterms:modified xsi:type="dcterms:W3CDTF">2019-01-29T03:17:35Z</dcterms:modified>
</cp:coreProperties>
</file>